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96" r:id="rId2"/>
  </p:sldMasterIdLst>
  <p:notesMasterIdLst>
    <p:notesMasterId r:id="rId55"/>
  </p:notesMasterIdLst>
  <p:handoutMasterIdLst>
    <p:handoutMasterId r:id="rId56"/>
  </p:handoutMasterIdLst>
  <p:sldIdLst>
    <p:sldId id="256" r:id="rId3"/>
    <p:sldId id="430" r:id="rId4"/>
    <p:sldId id="282" r:id="rId5"/>
    <p:sldId id="283" r:id="rId6"/>
    <p:sldId id="284" r:id="rId7"/>
    <p:sldId id="285" r:id="rId8"/>
    <p:sldId id="286" r:id="rId9"/>
    <p:sldId id="578"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577" r:id="rId54"/>
  </p:sldIdLst>
  <p:sldSz cx="9144000" cy="6858000" type="screen4x3"/>
  <p:notesSz cx="6858000" cy="9686925"/>
  <p:embeddedFontLst>
    <p:embeddedFont>
      <p:font typeface="ＭＳ Ｐゴシック" panose="020B0600070205080204" pitchFamily="34" charset="-128"/>
      <p:regular r:id="rId57"/>
    </p:embeddedFont>
    <p:embeddedFont>
      <p:font typeface="Tahoma" panose="020B0604030504040204" pitchFamily="34" charset="0"/>
      <p:regular r:id="rId58"/>
      <p:bold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myth, Colin" initials="SC" lastIdx="1" clrIdx="0">
    <p:extLst>
      <p:ext uri="{19B8F6BF-5375-455C-9EA6-DF929625EA0E}">
        <p15:presenceInfo xmlns:p15="http://schemas.microsoft.com/office/powerpoint/2012/main" userId="S-1-5-21-443776038-4252793684-3475108589-407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C73"/>
    <a:srgbClr val="1A2A4F"/>
    <a:srgbClr val="BBA461"/>
    <a:srgbClr val="0DB4E6"/>
    <a:srgbClr val="D65E06"/>
    <a:srgbClr val="C7114F"/>
    <a:srgbClr val="8D8C8D"/>
    <a:srgbClr val="4A4A49"/>
    <a:srgbClr val="752343"/>
    <a:srgbClr val="357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1B20C0-E8DD-406F-8138-F971539C728B}" v="57" dt="2024-02-28T11:11:55.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8" d="100"/>
          <a:sy n="88" d="100"/>
        </p:scale>
        <p:origin x="885" y="6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yth, Colin" userId="a7e908f3-3080-4fc7-9553-4dd9e46515c3" providerId="ADAL" clId="{B7E8FCEB-71E0-4BEE-8E25-25562119C500}"/>
    <pc:docChg chg="modSld">
      <pc:chgData name="Smyth, Colin" userId="a7e908f3-3080-4fc7-9553-4dd9e46515c3" providerId="ADAL" clId="{B7E8FCEB-71E0-4BEE-8E25-25562119C500}" dt="2023-02-25T13:41:34.907" v="65" actId="20577"/>
      <pc:docMkLst>
        <pc:docMk/>
      </pc:docMkLst>
      <pc:sldChg chg="modSp">
        <pc:chgData name="Smyth, Colin" userId="a7e908f3-3080-4fc7-9553-4dd9e46515c3" providerId="ADAL" clId="{B7E8FCEB-71E0-4BEE-8E25-25562119C500}" dt="2023-02-24T09:28:36.459" v="38" actId="20577"/>
        <pc:sldMkLst>
          <pc:docMk/>
          <pc:sldMk cId="423043697" sldId="301"/>
        </pc:sldMkLst>
        <pc:spChg chg="mod">
          <ac:chgData name="Smyth, Colin" userId="a7e908f3-3080-4fc7-9553-4dd9e46515c3" providerId="ADAL" clId="{B7E8FCEB-71E0-4BEE-8E25-25562119C500}" dt="2023-02-24T09:28:36.459" v="38" actId="20577"/>
          <ac:spMkLst>
            <pc:docMk/>
            <pc:sldMk cId="423043697" sldId="301"/>
            <ac:spMk id="194563" creationId="{00000000-0000-0000-0000-000000000000}"/>
          </ac:spMkLst>
        </pc:spChg>
      </pc:sldChg>
      <pc:sldChg chg="modSp">
        <pc:chgData name="Smyth, Colin" userId="a7e908f3-3080-4fc7-9553-4dd9e46515c3" providerId="ADAL" clId="{B7E8FCEB-71E0-4BEE-8E25-25562119C500}" dt="2023-02-25T13:38:51.292" v="57" actId="20577"/>
        <pc:sldMkLst>
          <pc:docMk/>
          <pc:sldMk cId="218822088" sldId="320"/>
        </pc:sldMkLst>
        <pc:spChg chg="mod">
          <ac:chgData name="Smyth, Colin" userId="a7e908f3-3080-4fc7-9553-4dd9e46515c3" providerId="ADAL" clId="{B7E8FCEB-71E0-4BEE-8E25-25562119C500}" dt="2023-02-25T13:38:51.292" v="57" actId="20577"/>
          <ac:spMkLst>
            <pc:docMk/>
            <pc:sldMk cId="218822088" sldId="320"/>
            <ac:spMk id="201731" creationId="{00000000-0000-0000-0000-000000000000}"/>
          </ac:spMkLst>
        </pc:spChg>
      </pc:sldChg>
      <pc:sldChg chg="modSp">
        <pc:chgData name="Smyth, Colin" userId="a7e908f3-3080-4fc7-9553-4dd9e46515c3" providerId="ADAL" clId="{B7E8FCEB-71E0-4BEE-8E25-25562119C500}" dt="2023-02-25T13:41:34.907" v="65" actId="20577"/>
        <pc:sldMkLst>
          <pc:docMk/>
          <pc:sldMk cId="4098629056" sldId="321"/>
        </pc:sldMkLst>
        <pc:spChg chg="mod">
          <ac:chgData name="Smyth, Colin" userId="a7e908f3-3080-4fc7-9553-4dd9e46515c3" providerId="ADAL" clId="{B7E8FCEB-71E0-4BEE-8E25-25562119C500}" dt="2023-02-25T13:41:34.907" v="65" actId="20577"/>
          <ac:spMkLst>
            <pc:docMk/>
            <pc:sldMk cId="4098629056" sldId="321"/>
            <ac:spMk id="2" creationId="{00000000-0000-0000-0000-000000000000}"/>
          </ac:spMkLst>
        </pc:spChg>
      </pc:sldChg>
      <pc:sldChg chg="modSp">
        <pc:chgData name="Smyth, Colin" userId="a7e908f3-3080-4fc7-9553-4dd9e46515c3" providerId="ADAL" clId="{B7E8FCEB-71E0-4BEE-8E25-25562119C500}" dt="2023-02-25T13:40:32.361" v="60" actId="20577"/>
        <pc:sldMkLst>
          <pc:docMk/>
          <pc:sldMk cId="2300362770" sldId="329"/>
        </pc:sldMkLst>
        <pc:spChg chg="mod">
          <ac:chgData name="Smyth, Colin" userId="a7e908f3-3080-4fc7-9553-4dd9e46515c3" providerId="ADAL" clId="{B7E8FCEB-71E0-4BEE-8E25-25562119C500}" dt="2023-02-25T13:40:32.361" v="60" actId="20577"/>
          <ac:spMkLst>
            <pc:docMk/>
            <pc:sldMk cId="2300362770" sldId="329"/>
            <ac:spMk id="2" creationId="{00000000-0000-0000-0000-000000000000}"/>
          </ac:spMkLst>
        </pc:spChg>
      </pc:sldChg>
    </pc:docChg>
  </pc:docChgLst>
  <pc:docChgLst>
    <pc:chgData name="Smyth, Colin" userId="a7e908f3-3080-4fc7-9553-4dd9e46515c3" providerId="ADAL" clId="{951B20C0-E8DD-406F-8138-F971539C728B}"/>
    <pc:docChg chg="custSel addSld modSld">
      <pc:chgData name="Smyth, Colin" userId="a7e908f3-3080-4fc7-9553-4dd9e46515c3" providerId="ADAL" clId="{951B20C0-E8DD-406F-8138-F971539C728B}" dt="2024-02-29T10:21:36.066" v="116" actId="1076"/>
      <pc:docMkLst>
        <pc:docMk/>
      </pc:docMkLst>
      <pc:sldChg chg="addSp delSp modSp mod">
        <pc:chgData name="Smyth, Colin" userId="a7e908f3-3080-4fc7-9553-4dd9e46515c3" providerId="ADAL" clId="{951B20C0-E8DD-406F-8138-F971539C728B}" dt="2024-02-28T10:57:45.312" v="102"/>
        <pc:sldMkLst>
          <pc:docMk/>
          <pc:sldMk cId="95538665" sldId="287"/>
        </pc:sldMkLst>
        <pc:grpChg chg="del mod">
          <ac:chgData name="Smyth, Colin" userId="a7e908f3-3080-4fc7-9553-4dd9e46515c3" providerId="ADAL" clId="{951B20C0-E8DD-406F-8138-F971539C728B}" dt="2024-02-28T10:57:45.301" v="90"/>
          <ac:grpSpMkLst>
            <pc:docMk/>
            <pc:sldMk cId="95538665" sldId="287"/>
            <ac:grpSpMk id="11" creationId="{0221F11E-5595-6E3B-BFE0-6D2BF610EA03}"/>
          </ac:grpSpMkLst>
        </pc:grpChg>
        <pc:grpChg chg="del mod">
          <ac:chgData name="Smyth, Colin" userId="a7e908f3-3080-4fc7-9553-4dd9e46515c3" providerId="ADAL" clId="{951B20C0-E8DD-406F-8138-F971539C728B}" dt="2024-02-28T10:57:45.306" v="95"/>
          <ac:grpSpMkLst>
            <pc:docMk/>
            <pc:sldMk cId="95538665" sldId="287"/>
            <ac:grpSpMk id="16" creationId="{1D92EA89-3FE6-BE7F-439D-F809EDF6878D}"/>
          </ac:grpSpMkLst>
        </pc:grpChg>
        <pc:grpChg chg="del mod">
          <ac:chgData name="Smyth, Colin" userId="a7e908f3-3080-4fc7-9553-4dd9e46515c3" providerId="ADAL" clId="{951B20C0-E8DD-406F-8138-F971539C728B}" dt="2024-02-28T10:56:40.892" v="56"/>
          <ac:grpSpMkLst>
            <pc:docMk/>
            <pc:sldMk cId="95538665" sldId="287"/>
            <ac:grpSpMk id="25" creationId="{1483DE90-5561-16CC-3807-C82EBCE8F17B}"/>
          </ac:grpSpMkLst>
        </pc:grpChg>
        <pc:grpChg chg="del mod">
          <ac:chgData name="Smyth, Colin" userId="a7e908f3-3080-4fc7-9553-4dd9e46515c3" providerId="ADAL" clId="{951B20C0-E8DD-406F-8138-F971539C728B}" dt="2024-02-28T10:57:45.311" v="100"/>
          <ac:grpSpMkLst>
            <pc:docMk/>
            <pc:sldMk cId="95538665" sldId="287"/>
            <ac:grpSpMk id="32" creationId="{AF695FEF-68E2-5DFA-2B68-4A55BFEAC9A3}"/>
          </ac:grpSpMkLst>
        </pc:grpChg>
        <pc:grpChg chg="del mod">
          <ac:chgData name="Smyth, Colin" userId="a7e908f3-3080-4fc7-9553-4dd9e46515c3" providerId="ADAL" clId="{951B20C0-E8DD-406F-8138-F971539C728B}" dt="2024-02-28T10:57:02.450" v="64"/>
          <ac:grpSpMkLst>
            <pc:docMk/>
            <pc:sldMk cId="95538665" sldId="287"/>
            <ac:grpSpMk id="38" creationId="{D9908326-27B9-8971-3C1C-FD68B7B269A1}"/>
          </ac:grpSpMkLst>
        </pc:grpChg>
        <pc:grpChg chg="del mod">
          <ac:chgData name="Smyth, Colin" userId="a7e908f3-3080-4fc7-9553-4dd9e46515c3" providerId="ADAL" clId="{951B20C0-E8DD-406F-8138-F971539C728B}" dt="2024-02-28T10:57:45.300" v="89"/>
          <ac:grpSpMkLst>
            <pc:docMk/>
            <pc:sldMk cId="95538665" sldId="287"/>
            <ac:grpSpMk id="40" creationId="{547F355D-6F9E-D812-301C-67DFED2AA843}"/>
          </ac:grpSpMkLst>
        </pc:grpChg>
        <pc:grpChg chg="del mod">
          <ac:chgData name="Smyth, Colin" userId="a7e908f3-3080-4fc7-9553-4dd9e46515c3" providerId="ADAL" clId="{951B20C0-E8DD-406F-8138-F971539C728B}" dt="2024-02-28T10:57:45.296" v="86"/>
          <ac:grpSpMkLst>
            <pc:docMk/>
            <pc:sldMk cId="95538665" sldId="287"/>
            <ac:grpSpMk id="45" creationId="{19362B1B-9DFA-0E5E-96B2-33E780F50517}"/>
          </ac:grpSpMkLst>
        </pc:grpChg>
        <pc:inkChg chg="add del">
          <ac:chgData name="Smyth, Colin" userId="a7e908f3-3080-4fc7-9553-4dd9e46515c3" providerId="ADAL" clId="{951B20C0-E8DD-406F-8138-F971539C728B}" dt="2024-02-28T10:57:45.310" v="99"/>
          <ac:inkMkLst>
            <pc:docMk/>
            <pc:sldMk cId="95538665" sldId="287"/>
            <ac:inkMk id="5" creationId="{EC1FC592-DA86-23E9-8B25-7EC2F99B03D2}"/>
          </ac:inkMkLst>
        </pc:inkChg>
        <pc:inkChg chg="add del mod">
          <ac:chgData name="Smyth, Colin" userId="a7e908f3-3080-4fc7-9553-4dd9e46515c3" providerId="ADAL" clId="{951B20C0-E8DD-406F-8138-F971539C728B}" dt="2024-02-28T10:57:45.303" v="92"/>
          <ac:inkMkLst>
            <pc:docMk/>
            <pc:sldMk cId="95538665" sldId="287"/>
            <ac:inkMk id="6" creationId="{7DB5100A-2C69-B623-EFF7-D45274E65867}"/>
          </ac:inkMkLst>
        </pc:inkChg>
        <pc:inkChg chg="add del mod">
          <ac:chgData name="Smyth, Colin" userId="a7e908f3-3080-4fc7-9553-4dd9e46515c3" providerId="ADAL" clId="{951B20C0-E8DD-406F-8138-F971539C728B}" dt="2024-02-28T10:57:45.280" v="72"/>
          <ac:inkMkLst>
            <pc:docMk/>
            <pc:sldMk cId="95538665" sldId="287"/>
            <ac:inkMk id="7" creationId="{576E8405-238C-6752-3EEA-75EB3DE24F4E}"/>
          </ac:inkMkLst>
        </pc:inkChg>
        <pc:inkChg chg="add del mod">
          <ac:chgData name="Smyth, Colin" userId="a7e908f3-3080-4fc7-9553-4dd9e46515c3" providerId="ADAL" clId="{951B20C0-E8DD-406F-8138-F971539C728B}" dt="2024-02-28T10:57:45.286" v="76"/>
          <ac:inkMkLst>
            <pc:docMk/>
            <pc:sldMk cId="95538665" sldId="287"/>
            <ac:inkMk id="8" creationId="{47A68D24-A0C1-C3A3-0D8E-2CD197F4FD6D}"/>
          </ac:inkMkLst>
        </pc:inkChg>
        <pc:inkChg chg="add del mod">
          <ac:chgData name="Smyth, Colin" userId="a7e908f3-3080-4fc7-9553-4dd9e46515c3" providerId="ADAL" clId="{951B20C0-E8DD-406F-8138-F971539C728B}" dt="2024-02-28T10:57:45.299" v="88"/>
          <ac:inkMkLst>
            <pc:docMk/>
            <pc:sldMk cId="95538665" sldId="287"/>
            <ac:inkMk id="9" creationId="{718ED6FA-1EAE-06EA-091E-DB86EB0A54CA}"/>
          </ac:inkMkLst>
        </pc:inkChg>
        <pc:inkChg chg="add del mod">
          <ac:chgData name="Smyth, Colin" userId="a7e908f3-3080-4fc7-9553-4dd9e46515c3" providerId="ADAL" clId="{951B20C0-E8DD-406F-8138-F971539C728B}" dt="2024-02-28T10:57:45.301" v="90"/>
          <ac:inkMkLst>
            <pc:docMk/>
            <pc:sldMk cId="95538665" sldId="287"/>
            <ac:inkMk id="10" creationId="{96BCA63D-86D3-A8CD-1DFD-134A165D8357}"/>
          </ac:inkMkLst>
        </pc:inkChg>
        <pc:inkChg chg="add del mod">
          <ac:chgData name="Smyth, Colin" userId="a7e908f3-3080-4fc7-9553-4dd9e46515c3" providerId="ADAL" clId="{951B20C0-E8DD-406F-8138-F971539C728B}" dt="2024-02-28T10:57:45.287" v="77"/>
          <ac:inkMkLst>
            <pc:docMk/>
            <pc:sldMk cId="95538665" sldId="287"/>
            <ac:inkMk id="12" creationId="{82F12F84-96E2-6421-5E5B-B4B1452F9925}"/>
          </ac:inkMkLst>
        </pc:inkChg>
        <pc:inkChg chg="add del mod">
          <ac:chgData name="Smyth, Colin" userId="a7e908f3-3080-4fc7-9553-4dd9e46515c3" providerId="ADAL" clId="{951B20C0-E8DD-406F-8138-F971539C728B}" dt="2024-02-28T10:57:45.306" v="95"/>
          <ac:inkMkLst>
            <pc:docMk/>
            <pc:sldMk cId="95538665" sldId="287"/>
            <ac:inkMk id="13" creationId="{B1DE4278-BA6B-6526-6C36-FFC394529BBC}"/>
          </ac:inkMkLst>
        </pc:inkChg>
        <pc:inkChg chg="add del mod">
          <ac:chgData name="Smyth, Colin" userId="a7e908f3-3080-4fc7-9553-4dd9e46515c3" providerId="ADAL" clId="{951B20C0-E8DD-406F-8138-F971539C728B}" dt="2024-02-28T10:57:45.312" v="101"/>
          <ac:inkMkLst>
            <pc:docMk/>
            <pc:sldMk cId="95538665" sldId="287"/>
            <ac:inkMk id="14" creationId="{08C65D9C-A765-E3C7-1156-1AE7AB063D34}"/>
          </ac:inkMkLst>
        </pc:inkChg>
        <pc:inkChg chg="add del mod">
          <ac:chgData name="Smyth, Colin" userId="a7e908f3-3080-4fc7-9553-4dd9e46515c3" providerId="ADAL" clId="{951B20C0-E8DD-406F-8138-F971539C728B}" dt="2024-02-28T10:57:45.303" v="93"/>
          <ac:inkMkLst>
            <pc:docMk/>
            <pc:sldMk cId="95538665" sldId="287"/>
            <ac:inkMk id="15" creationId="{8C96A1F3-7413-96FA-2D13-889C751A8337}"/>
          </ac:inkMkLst>
        </pc:inkChg>
        <pc:inkChg chg="add del mod">
          <ac:chgData name="Smyth, Colin" userId="a7e908f3-3080-4fc7-9553-4dd9e46515c3" providerId="ADAL" clId="{951B20C0-E8DD-406F-8138-F971539C728B}" dt="2024-02-28T10:57:45.294" v="83"/>
          <ac:inkMkLst>
            <pc:docMk/>
            <pc:sldMk cId="95538665" sldId="287"/>
            <ac:inkMk id="17" creationId="{08078D2F-F5AD-C721-0D9A-2DEC65924C00}"/>
          </ac:inkMkLst>
        </pc:inkChg>
        <pc:inkChg chg="add del mod">
          <ac:chgData name="Smyth, Colin" userId="a7e908f3-3080-4fc7-9553-4dd9e46515c3" providerId="ADAL" clId="{951B20C0-E8DD-406F-8138-F971539C728B}" dt="2024-02-28T10:57:45.284" v="75"/>
          <ac:inkMkLst>
            <pc:docMk/>
            <pc:sldMk cId="95538665" sldId="287"/>
            <ac:inkMk id="18" creationId="{F7CF885A-D05D-824F-AB11-A3408CFE6418}"/>
          </ac:inkMkLst>
        </pc:inkChg>
        <pc:inkChg chg="add del mod">
          <ac:chgData name="Smyth, Colin" userId="a7e908f3-3080-4fc7-9553-4dd9e46515c3" providerId="ADAL" clId="{951B20C0-E8DD-406F-8138-F971539C728B}" dt="2024-02-28T10:57:45.277" v="71"/>
          <ac:inkMkLst>
            <pc:docMk/>
            <pc:sldMk cId="95538665" sldId="287"/>
            <ac:inkMk id="19" creationId="{D4984B6E-D6C4-D5F0-3585-49E957F7C7C1}"/>
          </ac:inkMkLst>
        </pc:inkChg>
        <pc:inkChg chg="add del mod">
          <ac:chgData name="Smyth, Colin" userId="a7e908f3-3080-4fc7-9553-4dd9e46515c3" providerId="ADAL" clId="{951B20C0-E8DD-406F-8138-F971539C728B}" dt="2024-02-28T10:57:45.302" v="91"/>
          <ac:inkMkLst>
            <pc:docMk/>
            <pc:sldMk cId="95538665" sldId="287"/>
            <ac:inkMk id="20" creationId="{61836794-FCB7-4931-3449-89C85F7731B2}"/>
          </ac:inkMkLst>
        </pc:inkChg>
        <pc:inkChg chg="add del mod">
          <ac:chgData name="Smyth, Colin" userId="a7e908f3-3080-4fc7-9553-4dd9e46515c3" providerId="ADAL" clId="{951B20C0-E8DD-406F-8138-F971539C728B}" dt="2024-02-28T10:57:45.298" v="87"/>
          <ac:inkMkLst>
            <pc:docMk/>
            <pc:sldMk cId="95538665" sldId="287"/>
            <ac:inkMk id="21" creationId="{DFFA9D61-F9DA-87E1-1A0D-670265CDCD7F}"/>
          </ac:inkMkLst>
        </pc:inkChg>
        <pc:inkChg chg="add del mod">
          <ac:chgData name="Smyth, Colin" userId="a7e908f3-3080-4fc7-9553-4dd9e46515c3" providerId="ADAL" clId="{951B20C0-E8DD-406F-8138-F971539C728B}" dt="2024-02-28T10:57:45.288" v="78"/>
          <ac:inkMkLst>
            <pc:docMk/>
            <pc:sldMk cId="95538665" sldId="287"/>
            <ac:inkMk id="22" creationId="{649E2688-CFDE-7A50-1A4A-A6F2EF0E7B6C}"/>
          </ac:inkMkLst>
        </pc:inkChg>
        <pc:inkChg chg="add del mod">
          <ac:chgData name="Smyth, Colin" userId="a7e908f3-3080-4fc7-9553-4dd9e46515c3" providerId="ADAL" clId="{951B20C0-E8DD-406F-8138-F971539C728B}" dt="2024-02-28T10:57:45.308" v="98"/>
          <ac:inkMkLst>
            <pc:docMk/>
            <pc:sldMk cId="95538665" sldId="287"/>
            <ac:inkMk id="23" creationId="{6A76534F-AB7A-77A6-5D23-72B65A5D469A}"/>
          </ac:inkMkLst>
        </pc:inkChg>
        <pc:inkChg chg="add del mod">
          <ac:chgData name="Smyth, Colin" userId="a7e908f3-3080-4fc7-9553-4dd9e46515c3" providerId="ADAL" clId="{951B20C0-E8DD-406F-8138-F971539C728B}" dt="2024-02-28T10:57:45.292" v="82"/>
          <ac:inkMkLst>
            <pc:docMk/>
            <pc:sldMk cId="95538665" sldId="287"/>
            <ac:inkMk id="24" creationId="{87B36D8E-F826-4D61-FBF3-19B35FEB6173}"/>
          </ac:inkMkLst>
        </pc:inkChg>
        <pc:inkChg chg="add del mod">
          <ac:chgData name="Smyth, Colin" userId="a7e908f3-3080-4fc7-9553-4dd9e46515c3" providerId="ADAL" clId="{951B20C0-E8DD-406F-8138-F971539C728B}" dt="2024-02-28T10:57:45.289" v="79"/>
          <ac:inkMkLst>
            <pc:docMk/>
            <pc:sldMk cId="95538665" sldId="287"/>
            <ac:inkMk id="26" creationId="{5742A16D-7F56-C022-6E06-6850419C5033}"/>
          </ac:inkMkLst>
        </pc:inkChg>
        <pc:inkChg chg="add mod">
          <ac:chgData name="Smyth, Colin" userId="a7e908f3-3080-4fc7-9553-4dd9e46515c3" providerId="ADAL" clId="{951B20C0-E8DD-406F-8138-F971539C728B}" dt="2024-02-28T10:57:45.311" v="100"/>
          <ac:inkMkLst>
            <pc:docMk/>
            <pc:sldMk cId="95538665" sldId="287"/>
            <ac:inkMk id="27" creationId="{82BFD2F8-85C3-75C3-9C2D-A47FDD0BDCAF}"/>
          </ac:inkMkLst>
        </pc:inkChg>
        <pc:inkChg chg="add del mod">
          <ac:chgData name="Smyth, Colin" userId="a7e908f3-3080-4fc7-9553-4dd9e46515c3" providerId="ADAL" clId="{951B20C0-E8DD-406F-8138-F971539C728B}" dt="2024-02-28T10:57:45.304" v="94"/>
          <ac:inkMkLst>
            <pc:docMk/>
            <pc:sldMk cId="95538665" sldId="287"/>
            <ac:inkMk id="28" creationId="{AB1660C1-310D-E36E-0CBC-A18EDC3C519C}"/>
          </ac:inkMkLst>
        </pc:inkChg>
        <pc:inkChg chg="add del mod">
          <ac:chgData name="Smyth, Colin" userId="a7e908f3-3080-4fc7-9553-4dd9e46515c3" providerId="ADAL" clId="{951B20C0-E8DD-406F-8138-F971539C728B}" dt="2024-02-28T10:57:45.307" v="96"/>
          <ac:inkMkLst>
            <pc:docMk/>
            <pc:sldMk cId="95538665" sldId="287"/>
            <ac:inkMk id="29" creationId="{ECFB78B1-8B74-2B73-61E8-B1BE555F8E6B}"/>
          </ac:inkMkLst>
        </pc:inkChg>
        <pc:inkChg chg="add del mod">
          <ac:chgData name="Smyth, Colin" userId="a7e908f3-3080-4fc7-9553-4dd9e46515c3" providerId="ADAL" clId="{951B20C0-E8DD-406F-8138-F971539C728B}" dt="2024-02-28T10:57:45.290" v="80"/>
          <ac:inkMkLst>
            <pc:docMk/>
            <pc:sldMk cId="95538665" sldId="287"/>
            <ac:inkMk id="30" creationId="{0FBB53C6-0101-68CB-4D33-935FD6A53C24}"/>
          </ac:inkMkLst>
        </pc:inkChg>
        <pc:inkChg chg="add del mod">
          <ac:chgData name="Smyth, Colin" userId="a7e908f3-3080-4fc7-9553-4dd9e46515c3" providerId="ADAL" clId="{951B20C0-E8DD-406F-8138-F971539C728B}" dt="2024-02-28T10:57:45.311" v="100"/>
          <ac:inkMkLst>
            <pc:docMk/>
            <pc:sldMk cId="95538665" sldId="287"/>
            <ac:inkMk id="31" creationId="{AE87E980-F084-6065-AA19-BE97B30C11EE}"/>
          </ac:inkMkLst>
        </pc:inkChg>
        <pc:inkChg chg="add del mod">
          <ac:chgData name="Smyth, Colin" userId="a7e908f3-3080-4fc7-9553-4dd9e46515c3" providerId="ADAL" clId="{951B20C0-E8DD-406F-8138-F971539C728B}" dt="2024-02-28T10:57:45.292" v="81"/>
          <ac:inkMkLst>
            <pc:docMk/>
            <pc:sldMk cId="95538665" sldId="287"/>
            <ac:inkMk id="33" creationId="{1020CAE3-F2D5-9830-294C-9E560C73C7AE}"/>
          </ac:inkMkLst>
        </pc:inkChg>
        <pc:inkChg chg="add del mod">
          <ac:chgData name="Smyth, Colin" userId="a7e908f3-3080-4fc7-9553-4dd9e46515c3" providerId="ADAL" clId="{951B20C0-E8DD-406F-8138-F971539C728B}" dt="2024-02-28T10:57:45.276" v="70"/>
          <ac:inkMkLst>
            <pc:docMk/>
            <pc:sldMk cId="95538665" sldId="287"/>
            <ac:inkMk id="34" creationId="{CC06CB59-FE79-B618-68A8-BC3D7C47D215}"/>
          </ac:inkMkLst>
        </pc:inkChg>
        <pc:inkChg chg="add del mod">
          <ac:chgData name="Smyth, Colin" userId="a7e908f3-3080-4fc7-9553-4dd9e46515c3" providerId="ADAL" clId="{951B20C0-E8DD-406F-8138-F971539C728B}" dt="2024-02-28T10:57:45.300" v="89"/>
          <ac:inkMkLst>
            <pc:docMk/>
            <pc:sldMk cId="95538665" sldId="287"/>
            <ac:inkMk id="35" creationId="{9E390099-FAB1-C451-F945-79EAD4B033F1}"/>
          </ac:inkMkLst>
        </pc:inkChg>
        <pc:inkChg chg="add del mod">
          <ac:chgData name="Smyth, Colin" userId="a7e908f3-3080-4fc7-9553-4dd9e46515c3" providerId="ADAL" clId="{951B20C0-E8DD-406F-8138-F971539C728B}" dt="2024-02-28T10:57:45.307" v="97"/>
          <ac:inkMkLst>
            <pc:docMk/>
            <pc:sldMk cId="95538665" sldId="287"/>
            <ac:inkMk id="36" creationId="{13C18D68-462C-1FCA-AE2C-87EC22E1BE87}"/>
          </ac:inkMkLst>
        </pc:inkChg>
        <pc:inkChg chg="add del mod">
          <ac:chgData name="Smyth, Colin" userId="a7e908f3-3080-4fc7-9553-4dd9e46515c3" providerId="ADAL" clId="{951B20C0-E8DD-406F-8138-F971539C728B}" dt="2024-02-28T10:57:45.281" v="73"/>
          <ac:inkMkLst>
            <pc:docMk/>
            <pc:sldMk cId="95538665" sldId="287"/>
            <ac:inkMk id="37" creationId="{A2B87CCA-B3A8-F413-FA4D-B13FEB248202}"/>
          </ac:inkMkLst>
        </pc:inkChg>
        <pc:inkChg chg="add del mod">
          <ac:chgData name="Smyth, Colin" userId="a7e908f3-3080-4fc7-9553-4dd9e46515c3" providerId="ADAL" clId="{951B20C0-E8DD-406F-8138-F971539C728B}" dt="2024-02-28T10:57:45.296" v="85"/>
          <ac:inkMkLst>
            <pc:docMk/>
            <pc:sldMk cId="95538665" sldId="287"/>
            <ac:inkMk id="39" creationId="{1165B9DB-1557-0F6B-0DFF-32E25DB6F174}"/>
          </ac:inkMkLst>
        </pc:inkChg>
        <pc:inkChg chg="add del mod">
          <ac:chgData name="Smyth, Colin" userId="a7e908f3-3080-4fc7-9553-4dd9e46515c3" providerId="ADAL" clId="{951B20C0-E8DD-406F-8138-F971539C728B}" dt="2024-02-28T10:57:45.312" v="102"/>
          <ac:inkMkLst>
            <pc:docMk/>
            <pc:sldMk cId="95538665" sldId="287"/>
            <ac:inkMk id="41" creationId="{483412B3-9693-F3E2-2865-64249763F60B}"/>
          </ac:inkMkLst>
        </pc:inkChg>
        <pc:inkChg chg="add del mod">
          <ac:chgData name="Smyth, Colin" userId="a7e908f3-3080-4fc7-9553-4dd9e46515c3" providerId="ADAL" clId="{951B20C0-E8DD-406F-8138-F971539C728B}" dt="2024-02-28T10:57:45.296" v="86"/>
          <ac:inkMkLst>
            <pc:docMk/>
            <pc:sldMk cId="95538665" sldId="287"/>
            <ac:inkMk id="42" creationId="{E2DCA688-A932-4099-F0E8-A12F6173D6CD}"/>
          </ac:inkMkLst>
        </pc:inkChg>
        <pc:inkChg chg="add del mod">
          <ac:chgData name="Smyth, Colin" userId="a7e908f3-3080-4fc7-9553-4dd9e46515c3" providerId="ADAL" clId="{951B20C0-E8DD-406F-8138-F971539C728B}" dt="2024-02-28T10:57:45.295" v="84"/>
          <ac:inkMkLst>
            <pc:docMk/>
            <pc:sldMk cId="95538665" sldId="287"/>
            <ac:inkMk id="43" creationId="{E20FBF6D-FD1C-3E1C-17AC-99A000A155E4}"/>
          </ac:inkMkLst>
        </pc:inkChg>
        <pc:inkChg chg="add del mod">
          <ac:chgData name="Smyth, Colin" userId="a7e908f3-3080-4fc7-9553-4dd9e46515c3" providerId="ADAL" clId="{951B20C0-E8DD-406F-8138-F971539C728B}" dt="2024-02-28T10:57:45.282" v="74"/>
          <ac:inkMkLst>
            <pc:docMk/>
            <pc:sldMk cId="95538665" sldId="287"/>
            <ac:inkMk id="44" creationId="{BC0983DE-BAB7-9F9E-3FBC-A461DA2078F5}"/>
          </ac:inkMkLst>
        </pc:inkChg>
      </pc:sldChg>
      <pc:sldChg chg="modSp">
        <pc:chgData name="Smyth, Colin" userId="a7e908f3-3080-4fc7-9553-4dd9e46515c3" providerId="ADAL" clId="{951B20C0-E8DD-406F-8138-F971539C728B}" dt="2024-02-28T11:11:55.760" v="114" actId="20577"/>
        <pc:sldMkLst>
          <pc:docMk/>
          <pc:sldMk cId="1108625218" sldId="299"/>
        </pc:sldMkLst>
        <pc:spChg chg="mod">
          <ac:chgData name="Smyth, Colin" userId="a7e908f3-3080-4fc7-9553-4dd9e46515c3" providerId="ADAL" clId="{951B20C0-E8DD-406F-8138-F971539C728B}" dt="2024-02-28T11:11:55.760" v="114" actId="20577"/>
          <ac:spMkLst>
            <pc:docMk/>
            <pc:sldMk cId="1108625218" sldId="299"/>
            <ac:spMk id="190467" creationId="{00000000-0000-0000-0000-000000000000}"/>
          </ac:spMkLst>
        </pc:spChg>
      </pc:sldChg>
      <pc:sldChg chg="modSp mod">
        <pc:chgData name="Smyth, Colin" userId="a7e908f3-3080-4fc7-9553-4dd9e46515c3" providerId="ADAL" clId="{951B20C0-E8DD-406F-8138-F971539C728B}" dt="2024-02-29T10:21:36.066" v="116" actId="1076"/>
        <pc:sldMkLst>
          <pc:docMk/>
          <pc:sldMk cId="674558893" sldId="322"/>
        </pc:sldMkLst>
        <pc:picChg chg="mod">
          <ac:chgData name="Smyth, Colin" userId="a7e908f3-3080-4fc7-9553-4dd9e46515c3" providerId="ADAL" clId="{951B20C0-E8DD-406F-8138-F971539C728B}" dt="2024-02-29T10:21:36.066" v="116" actId="1076"/>
          <ac:picMkLst>
            <pc:docMk/>
            <pc:sldMk cId="674558893" sldId="322"/>
            <ac:picMk id="312324" creationId="{00000000-0000-0000-0000-000000000000}"/>
          </ac:picMkLst>
        </pc:picChg>
      </pc:sldChg>
      <pc:sldChg chg="addSp delSp modSp new mod">
        <pc:chgData name="Smyth, Colin" userId="a7e908f3-3080-4fc7-9553-4dd9e46515c3" providerId="ADAL" clId="{951B20C0-E8DD-406F-8138-F971539C728B}" dt="2024-02-28T10:47:00.553" v="28" actId="26606"/>
        <pc:sldMkLst>
          <pc:docMk/>
          <pc:sldMk cId="1792937652" sldId="578"/>
        </pc:sldMkLst>
        <pc:spChg chg="mod">
          <ac:chgData name="Smyth, Colin" userId="a7e908f3-3080-4fc7-9553-4dd9e46515c3" providerId="ADAL" clId="{951B20C0-E8DD-406F-8138-F971539C728B}" dt="2024-02-28T10:47:00.553" v="28" actId="26606"/>
          <ac:spMkLst>
            <pc:docMk/>
            <pc:sldMk cId="1792937652" sldId="578"/>
            <ac:spMk id="2" creationId="{30507D25-28D3-A429-2665-25B52A997F2B}"/>
          </ac:spMkLst>
        </pc:spChg>
        <pc:spChg chg="del">
          <ac:chgData name="Smyth, Colin" userId="a7e908f3-3080-4fc7-9553-4dd9e46515c3" providerId="ADAL" clId="{951B20C0-E8DD-406F-8138-F971539C728B}" dt="2024-02-28T10:47:00.553" v="28" actId="26606"/>
          <ac:spMkLst>
            <pc:docMk/>
            <pc:sldMk cId="1792937652" sldId="578"/>
            <ac:spMk id="3" creationId="{A02D5A23-2289-6166-5DF9-F7D91B64CBFF}"/>
          </ac:spMkLst>
        </pc:spChg>
        <pc:picChg chg="add mod">
          <ac:chgData name="Smyth, Colin" userId="a7e908f3-3080-4fc7-9553-4dd9e46515c3" providerId="ADAL" clId="{951B20C0-E8DD-406F-8138-F971539C728B}" dt="2024-02-28T10:47:00.553" v="28" actId="26606"/>
          <ac:picMkLst>
            <pc:docMk/>
            <pc:sldMk cId="1792937652" sldId="578"/>
            <ac:picMk id="1026" creationId="{72C3009A-62BE-2C17-7AEF-764B3FCE4B0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8434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84346"/>
          </a:xfrm>
          <a:prstGeom prst="rect">
            <a:avLst/>
          </a:prstGeom>
        </p:spPr>
        <p:txBody>
          <a:bodyPr vert="horz" lIns="91440" tIns="45720" rIns="91440" bIns="45720" rtlCol="0"/>
          <a:lstStyle>
            <a:lvl1pPr algn="r">
              <a:defRPr sz="1200"/>
            </a:lvl1pPr>
          </a:lstStyle>
          <a:p>
            <a:fld id="{9BCD9468-E36B-4936-975C-01C0C30A1434}" type="datetimeFigureOut">
              <a:rPr lang="en-GB" smtClean="0"/>
              <a:t>29/02/2024</a:t>
            </a:fld>
            <a:endParaRPr lang="en-GB"/>
          </a:p>
        </p:txBody>
      </p:sp>
      <p:sp>
        <p:nvSpPr>
          <p:cNvPr id="4" name="Footer Placeholder 3"/>
          <p:cNvSpPr>
            <a:spLocks noGrp="1"/>
          </p:cNvSpPr>
          <p:nvPr>
            <p:ph type="ftr" sz="quarter" idx="2"/>
          </p:nvPr>
        </p:nvSpPr>
        <p:spPr>
          <a:xfrm>
            <a:off x="0" y="9200898"/>
            <a:ext cx="2971800" cy="48434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9200898"/>
            <a:ext cx="2971800" cy="484346"/>
          </a:xfrm>
          <a:prstGeom prst="rect">
            <a:avLst/>
          </a:prstGeom>
        </p:spPr>
        <p:txBody>
          <a:bodyPr vert="horz" lIns="91440" tIns="45720" rIns="91440" bIns="45720" rtlCol="0" anchor="b"/>
          <a:lstStyle>
            <a:lvl1pPr algn="r">
              <a:defRPr sz="1200"/>
            </a:lvl1pPr>
          </a:lstStyle>
          <a:p>
            <a:fld id="{6BBA74B5-A8A1-48F4-8FDF-F3E7E2DA58D0}" type="slidenum">
              <a:rPr lang="en-GB" smtClean="0"/>
              <a:t>‹#›</a:t>
            </a:fld>
            <a:endParaRPr lang="en-GB"/>
          </a:p>
        </p:txBody>
      </p:sp>
    </p:spTree>
    <p:extLst>
      <p:ext uri="{BB962C8B-B14F-4D97-AF65-F5344CB8AC3E}">
        <p14:creationId xmlns:p14="http://schemas.microsoft.com/office/powerpoint/2010/main" val="213983375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10:56:38.356"/>
    </inkml:context>
    <inkml:brush xml:id="br0">
      <inkml:brushProperty name="width" value="0.035" units="cm"/>
      <inkml:brushProperty name="height" value="0.035" units="cm"/>
      <inkml:brushProperty name="color" value="#E71224"/>
    </inkml:brush>
  </inkml:definitions>
  <inkml:trace contextRef="#ctx0" brushRef="#br0">1 1 5984 0 0,'0'0'464'0'0,"8"4"2520"0"0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841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84188"/>
          </a:xfrm>
          <a:prstGeom prst="rect">
            <a:avLst/>
          </a:prstGeom>
        </p:spPr>
        <p:txBody>
          <a:bodyPr vert="horz" lIns="91440" tIns="45720" rIns="91440" bIns="45720" rtlCol="0"/>
          <a:lstStyle>
            <a:lvl1pPr algn="r">
              <a:defRPr sz="1200"/>
            </a:lvl1pPr>
          </a:lstStyle>
          <a:p>
            <a:fld id="{952BACD1-E1DA-4C7B-84C2-28F61FC89982}" type="datetimeFigureOut">
              <a:rPr lang="en-GB" smtClean="0"/>
              <a:t>29/02/2024</a:t>
            </a:fld>
            <a:endParaRPr lang="en-GB"/>
          </a:p>
        </p:txBody>
      </p:sp>
      <p:sp>
        <p:nvSpPr>
          <p:cNvPr id="4" name="Slide Image Placeholder 3"/>
          <p:cNvSpPr>
            <a:spLocks noGrp="1" noRot="1" noChangeAspect="1"/>
          </p:cNvSpPr>
          <p:nvPr>
            <p:ph type="sldImg" idx="2"/>
          </p:nvPr>
        </p:nvSpPr>
        <p:spPr>
          <a:xfrm>
            <a:off x="1008063" y="727075"/>
            <a:ext cx="4841875" cy="36322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600575"/>
            <a:ext cx="5486400" cy="43592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201150"/>
            <a:ext cx="2971800" cy="4841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9201150"/>
            <a:ext cx="2971800" cy="484188"/>
          </a:xfrm>
          <a:prstGeom prst="rect">
            <a:avLst/>
          </a:prstGeom>
        </p:spPr>
        <p:txBody>
          <a:bodyPr vert="horz" lIns="91440" tIns="45720" rIns="91440" bIns="45720" rtlCol="0" anchor="b"/>
          <a:lstStyle>
            <a:lvl1pPr algn="r">
              <a:defRPr sz="1200"/>
            </a:lvl1pPr>
          </a:lstStyle>
          <a:p>
            <a:fld id="{6B11D615-D248-4E51-AB3B-35CA837A3358}" type="slidenum">
              <a:rPr lang="en-GB" smtClean="0"/>
              <a:t>‹#›</a:t>
            </a:fld>
            <a:endParaRPr lang="en-GB"/>
          </a:p>
        </p:txBody>
      </p:sp>
    </p:spTree>
    <p:extLst>
      <p:ext uri="{BB962C8B-B14F-4D97-AF65-F5344CB8AC3E}">
        <p14:creationId xmlns:p14="http://schemas.microsoft.com/office/powerpoint/2010/main" val="216693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D3336-1F3A-426F-95B2-8A7FB505E599}"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8581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3012E-4BC8-4DCD-9F1B-0A52CE9701EC}"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349186" name="Rectangle 2"/>
          <p:cNvSpPr>
            <a:spLocks noGrp="1" noRot="1" noChangeAspect="1" noChangeArrowheads="1" noTextEdit="1"/>
          </p:cNvSpPr>
          <p:nvPr>
            <p:ph type="sldImg"/>
          </p:nvPr>
        </p:nvSpPr>
        <p:spPr>
          <a:ln/>
        </p:spPr>
      </p:sp>
      <p:sp>
        <p:nvSpPr>
          <p:cNvPr id="349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63111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A346DE-ADC3-4CAC-91BC-72C8DF3AD692}"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350210" name="Rectangle 2"/>
          <p:cNvSpPr>
            <a:spLocks noGrp="1" noRot="1" noChangeAspect="1" noChangeArrowheads="1" noTextEdit="1"/>
          </p:cNvSpPr>
          <p:nvPr>
            <p:ph type="sldImg"/>
          </p:nvPr>
        </p:nvSpPr>
        <p:spPr>
          <a:ln/>
        </p:spPr>
      </p:sp>
      <p:sp>
        <p:nvSpPr>
          <p:cNvPr id="350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5775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99A2A9-1311-45DF-B839-3D2CC4425E20}"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6928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96878-D713-49E6-81CE-0D8A2BD809D5}"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353282" name="Rectangle 2"/>
          <p:cNvSpPr>
            <a:spLocks noGrp="1" noRot="1" noChangeAspect="1" noChangeArrowheads="1" noTextEdit="1"/>
          </p:cNvSpPr>
          <p:nvPr>
            <p:ph type="sldImg"/>
          </p:nvPr>
        </p:nvSpPr>
        <p:spPr>
          <a:ln/>
        </p:spPr>
      </p:sp>
      <p:sp>
        <p:nvSpPr>
          <p:cNvPr id="353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20005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71E9B8-042D-4612-AB57-08A43CFF6A06}"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93425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B99EDD-13CC-4D4A-9544-E5DC4F18E538}"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70705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321073-009F-4957-8CED-6D232AB31CCA}"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463874" name="Rectangle 2"/>
          <p:cNvSpPr>
            <a:spLocks noGrp="1" noRot="1" noChangeAspect="1" noChangeArrowheads="1" noTextEdit="1"/>
          </p:cNvSpPr>
          <p:nvPr>
            <p:ph type="sldImg"/>
          </p:nvPr>
        </p:nvSpPr>
        <p:spPr>
          <a:ln/>
        </p:spPr>
      </p:sp>
      <p:sp>
        <p:nvSpPr>
          <p:cNvPr id="463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19546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6AC800-88BC-4CBC-BC8A-489EABAED247}"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12284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6DEECC-9CA7-4E01-AD47-9E22D9ED08AF}"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2537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30000"/>
              </a:spcBef>
              <a:defRPr>
                <a:solidFill>
                  <a:schemeClr val="tx1"/>
                </a:solidFill>
                <a:latin typeface="Times New Roman" panose="02020603050405020304" pitchFamily="18" charset="0"/>
                <a:ea typeface="MS PGothic" panose="020B0600070205080204" pitchFamily="34" charset="-128"/>
              </a:defRPr>
            </a:lvl1pPr>
            <a:lvl2pPr marL="742950" indent="-285750" eaLnBrk="0" hangingPunct="0">
              <a:spcBef>
                <a:spcPct val="30000"/>
              </a:spcBef>
              <a:defRPr sz="1600">
                <a:solidFill>
                  <a:schemeClr val="tx1"/>
                </a:solidFill>
                <a:latin typeface="Times New Roman" panose="02020603050405020304" pitchFamily="18" charset="0"/>
                <a:ea typeface="MS PGothic"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A851D0D1-0400-42A0-B62A-9AAFA5EA142F}" type="slidenum">
              <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ts val="0"/>
                </a:spcAft>
                <a:buClrTx/>
                <a:buSzTx/>
                <a:buFontTx/>
                <a:buNone/>
                <a:tabLst/>
                <a:defRPr/>
              </a:pPr>
              <a:t>35</a:t>
            </a:fld>
            <a:endPar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lnSpc>
                <a:spcPct val="90000"/>
              </a:lnSpc>
              <a:defRPr/>
            </a:pPr>
            <a:r>
              <a:rPr lang="en-AU" altLang="en-US" dirty="0">
                <a:ea typeface="ＭＳ Ｐゴシック" pitchFamily="34" charset="-128"/>
              </a:rPr>
              <a:t>The consumer surplus, producer surplus, and deadweight loss are all generally triangular in shape. Indeed, if you draw only linear demand and supply curves and do not make either curve vertical or horizontal, these surpluses and any deadweight loss are triangles. So, it is a good idea to remind your students of the formula for calculating the area of a triangle. Make sure to do several examples of the calculation for both consumer and producer surplus. Remind them that this area represents a dollar value. This reminder is especially useful when you quantify the deadweight losses created by monopolies, quotas, subsidies, etc. Many students just see the loss to society as a loss of jobs or less output, but you can create more intuition by putting the loss in dollar terms.</a:t>
            </a:r>
            <a:r>
              <a:rPr lang="en-GB" altLang="en-US" dirty="0">
                <a:ea typeface="ＭＳ Ｐゴシック" pitchFamily="34" charset="-128"/>
              </a:rPr>
              <a:t> </a:t>
            </a:r>
          </a:p>
        </p:txBody>
      </p:sp>
    </p:spTree>
    <p:extLst>
      <p:ext uri="{BB962C8B-B14F-4D97-AF65-F5344CB8AC3E}">
        <p14:creationId xmlns:p14="http://schemas.microsoft.com/office/powerpoint/2010/main" val="825831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5246A-62FA-4C73-B6F1-39318BAA86C1}"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19808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30000"/>
              </a:spcBef>
              <a:defRPr>
                <a:solidFill>
                  <a:schemeClr val="tx1"/>
                </a:solidFill>
                <a:latin typeface="Times New Roman" panose="02020603050405020304" pitchFamily="18" charset="0"/>
                <a:ea typeface="MS PGothic" panose="020B0600070205080204" pitchFamily="34" charset="-128"/>
              </a:defRPr>
            </a:lvl1pPr>
            <a:lvl2pPr marL="742950" indent="-285750" eaLnBrk="0" hangingPunct="0">
              <a:spcBef>
                <a:spcPct val="30000"/>
              </a:spcBef>
              <a:defRPr sz="1600">
                <a:solidFill>
                  <a:schemeClr val="tx1"/>
                </a:solidFill>
                <a:latin typeface="Times New Roman" panose="02020603050405020304" pitchFamily="18" charset="0"/>
                <a:ea typeface="MS PGothic"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21309479-7D68-4B66-BBC5-1DDE9C2A2FFD}" type="slidenum">
              <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auto" latinLnBrk="0" hangingPunct="1">
                <a:lnSpc>
                  <a:spcPct val="100000"/>
                </a:lnSpc>
                <a:spcBef>
                  <a:spcPct val="0"/>
                </a:spcBef>
                <a:spcAft>
                  <a:spcPts val="0"/>
                </a:spcAft>
                <a:buClrTx/>
                <a:buSzTx/>
                <a:buFontTx/>
                <a:buNone/>
                <a:tabLst/>
                <a:defRPr/>
              </a:pPr>
              <a:t>36</a:t>
            </a:fld>
            <a:endPar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mn-cs"/>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lnSpc>
                <a:spcPct val="90000"/>
              </a:lnSpc>
              <a:defRPr/>
            </a:pPr>
            <a:r>
              <a:rPr lang="en-AU" altLang="en-US" dirty="0">
                <a:ea typeface="ＭＳ Ｐゴシック" pitchFamily="34" charset="-128"/>
              </a:rPr>
              <a:t>The consumer surplus, producer surplus, and deadweight loss are all generally triangular in shape. Indeed, if you draw only linear demand and supply curves and do not make either curve vertical or horizontal, these surpluses and any deadweight loss are triangles. So, it is a good idea to remind your students of the formula for calculating the area of a triangle. Make sure to do several examples of the calculation for both consumer and producer surplus. Remind them that this area represents a dollar value. This reminder is especially useful when you quantify the deadweight losses created by monopolies, quotas, subsidies, etc. Many students just see the loss to society as a loss of jobs or less output, but you can create more intuition by putting the loss in dollar terms.</a:t>
            </a:r>
            <a:r>
              <a:rPr lang="en-GB" altLang="en-US" dirty="0">
                <a:ea typeface="ＭＳ Ｐゴシック" pitchFamily="34" charset="-128"/>
              </a:rPr>
              <a:t> </a:t>
            </a:r>
          </a:p>
        </p:txBody>
      </p:sp>
    </p:spTree>
    <p:extLst>
      <p:ext uri="{BB962C8B-B14F-4D97-AF65-F5344CB8AC3E}">
        <p14:creationId xmlns:p14="http://schemas.microsoft.com/office/powerpoint/2010/main" val="518519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698C39-2034-413A-A2C8-5DF0D53D5846}"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22457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BAA2E-D306-437C-8BDD-850B5CAB84DA}"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83599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E517AC-5A54-4F19-99DD-181A3F1964B2}"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22189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C64C5C-50F7-4857-9142-603F4F9FD8D3}"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95520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472E9-A353-4452-917E-0C3437D25A8A}"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9050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42E268-953E-4165-96DC-D24B0DE495C6}"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322562" name="Rectangle 2"/>
          <p:cNvSpPr>
            <a:spLocks noGrp="1" noRot="1" noChangeAspect="1" noChangeArrowheads="1" noTextEdit="1"/>
          </p:cNvSpPr>
          <p:nvPr>
            <p:ph type="sldImg"/>
          </p:nvPr>
        </p:nvSpPr>
        <p:spPr>
          <a:ln/>
        </p:spPr>
      </p:sp>
      <p:sp>
        <p:nvSpPr>
          <p:cNvPr id="322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84146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ea typeface="ＭＳ Ｐゴシック" charset="0"/>
              </a:rPr>
              <a:t>The equilibrium price is $1 a bottle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FC53C-FCBA-49CD-8372-FD1B1AA05DE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7759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1031"/>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99B5F4-C3FF-4F4F-B1A7-DD322E421B26}" type="slidenum">
              <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Arial" panose="020B0604020202020204" pitchFamily="34"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dirty="0">
                <a:latin typeface="Times New Roman" charset="0"/>
                <a:ea typeface="ＭＳ Ｐゴシック" charset="0"/>
                <a:cs typeface="+mn-cs"/>
              </a:rPr>
              <a:t>Tell students that they will do much better on the exam if they DRAW the demand-supply graph to answer a question.</a:t>
            </a:r>
          </a:p>
          <a:p>
            <a:pPr eaLnBrk="1" hangingPunct="1">
              <a:defRPr/>
            </a:pPr>
            <a:r>
              <a:rPr lang="en-AU" dirty="0">
                <a:latin typeface="Times New Roman" charset="0"/>
                <a:ea typeface="ＭＳ Ｐゴシック" charset="0"/>
                <a:cs typeface="+mn-cs"/>
              </a:rPr>
              <a:t>Show them how much easier it is to see the effects of a change in demand or a change in supply or both on the equilibrium price and equilibrium quantity if they draw the graph.</a:t>
            </a:r>
            <a:endParaRPr lang="en-GB" dirty="0">
              <a:latin typeface="Times New Roman" charset="0"/>
              <a:ea typeface="ＭＳ Ｐゴシック" charset="0"/>
              <a:cs typeface="+mn-cs"/>
            </a:endParaRPr>
          </a:p>
        </p:txBody>
      </p:sp>
    </p:spTree>
    <p:extLst>
      <p:ext uri="{BB962C8B-B14F-4D97-AF65-F5344CB8AC3E}">
        <p14:creationId xmlns:p14="http://schemas.microsoft.com/office/powerpoint/2010/main" val="604723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031"/>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3BE751-6C2D-41C3-83E1-D08231C1E55F}" type="slidenum">
              <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Arial" panose="020B0604020202020204" pitchFamily="34"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atin typeface="Times New Roman" charset="0"/>
                <a:ea typeface="ＭＳ Ｐゴシック" charset="0"/>
                <a:cs typeface="+mn-cs"/>
              </a:rPr>
              <a:t>Now emphasize the distinction between a change in supply and a change in the quantity supplied.</a:t>
            </a:r>
            <a:endParaRPr lang="en-GB">
              <a:latin typeface="Times New Roman" charset="0"/>
              <a:ea typeface="ＭＳ Ｐゴシック" charset="0"/>
              <a:cs typeface="+mn-cs"/>
            </a:endParaRPr>
          </a:p>
        </p:txBody>
      </p:sp>
    </p:spTree>
    <p:extLst>
      <p:ext uri="{BB962C8B-B14F-4D97-AF65-F5344CB8AC3E}">
        <p14:creationId xmlns:p14="http://schemas.microsoft.com/office/powerpoint/2010/main" val="3757055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1031"/>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7CE000F-3875-4D2D-82B1-E8DF387BCBFC}" type="slidenum">
              <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Arial" panose="020B0604020202020204" pitchFamily="34"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GB">
              <a:latin typeface="Times New Roman" charset="0"/>
              <a:ea typeface="ＭＳ Ｐゴシック" charset="0"/>
              <a:cs typeface="+mn-cs"/>
            </a:endParaRPr>
          </a:p>
        </p:txBody>
      </p:sp>
    </p:spTree>
    <p:extLst>
      <p:ext uri="{BB962C8B-B14F-4D97-AF65-F5344CB8AC3E}">
        <p14:creationId xmlns:p14="http://schemas.microsoft.com/office/powerpoint/2010/main" val="2318965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031"/>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8CAEB2-EC53-48BD-BA25-A634390BA152}" type="slidenum">
              <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altLang="en-US" sz="1200" b="0" i="0" u="none" strike="noStrike" kern="1200" cap="none" spc="0" normalizeH="0" baseline="0" noProof="0">
              <a:ln>
                <a:noFill/>
              </a:ln>
              <a:solidFill>
                <a:prstClr val="black"/>
              </a:solidFill>
              <a:effectLst/>
              <a:uLnTx/>
              <a:uFillTx/>
              <a:latin typeface="Tahoma" panose="020B0604030504040204" pitchFamily="34" charset="0"/>
              <a:ea typeface="MS PGothic" panose="020B0600070205080204" pitchFamily="34" charset="-128"/>
              <a:cs typeface="Arial" panose="020B0604020202020204" pitchFamily="34"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GB">
              <a:latin typeface="Times New Roman" charset="0"/>
              <a:ea typeface="ＭＳ Ｐゴシック" charset="0"/>
              <a:cs typeface="+mn-cs"/>
            </a:endParaRPr>
          </a:p>
        </p:txBody>
      </p:sp>
    </p:spTree>
    <p:extLst>
      <p:ext uri="{BB962C8B-B14F-4D97-AF65-F5344CB8AC3E}">
        <p14:creationId xmlns:p14="http://schemas.microsoft.com/office/powerpoint/2010/main" val="1200635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E1B786-5995-4CE6-B2C0-8BE72D873A77}"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44695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AD0EAB-D933-467D-A19F-6E3D000014CB}"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923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rporat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3568" y="2708920"/>
            <a:ext cx="7992888" cy="1470025"/>
          </a:xfrm>
        </p:spPr>
        <p:txBody>
          <a:bodyPr anchor="b">
            <a:normAutofit/>
          </a:bodyPr>
          <a:lstStyle>
            <a:lvl1pPr algn="l">
              <a:defRPr sz="7200" b="1">
                <a:solidFill>
                  <a:schemeClr val="bg1"/>
                </a:solidFill>
                <a:latin typeface="Arial" panose="020B0604020202020204" pitchFamily="34" charset="0"/>
                <a:cs typeface="Arial" panose="020B0604020202020204" pitchFamily="34" charset="0"/>
              </a:defRPr>
            </a:lvl1pPr>
          </a:lstStyle>
          <a:p>
            <a:r>
              <a:rPr lang="en-US" dirty="0"/>
              <a:t>Title</a:t>
            </a:r>
            <a:endParaRPr lang="en-GB" dirty="0"/>
          </a:p>
        </p:txBody>
      </p:sp>
      <p:sp>
        <p:nvSpPr>
          <p:cNvPr id="3" name="Subtitle 2"/>
          <p:cNvSpPr>
            <a:spLocks noGrp="1"/>
          </p:cNvSpPr>
          <p:nvPr>
            <p:ph type="subTitle" idx="1" hasCustomPrompt="1"/>
          </p:nvPr>
        </p:nvSpPr>
        <p:spPr>
          <a:xfrm>
            <a:off x="683568" y="3933056"/>
            <a:ext cx="7992888" cy="1656184"/>
          </a:xfrm>
        </p:spPr>
        <p:txBody>
          <a:bodyPr>
            <a:normAutofit/>
          </a:bodyPr>
          <a:lstStyle>
            <a:lvl1pPr marL="0" indent="0" algn="l">
              <a:buNone/>
              <a:defRPr sz="3600" b="1">
                <a:solidFill>
                  <a:srgbClr val="BBA46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Text</a:t>
            </a:r>
            <a:endParaRPr lang="en-GB" dirty="0"/>
          </a:p>
        </p:txBody>
      </p:sp>
      <p:sp>
        <p:nvSpPr>
          <p:cNvPr id="12" name="Subtitle 2"/>
          <p:cNvSpPr txBox="1">
            <a:spLocks/>
          </p:cNvSpPr>
          <p:nvPr userDrawn="1"/>
        </p:nvSpPr>
        <p:spPr>
          <a:xfrm>
            <a:off x="611560" y="5949280"/>
            <a:ext cx="2583904" cy="432048"/>
          </a:xfrm>
          <a:prstGeom prst="rect">
            <a:avLst/>
          </a:prstGeom>
        </p:spPr>
        <p:txBody>
          <a:bodyPr vert="horz" lIns="91440" tIns="45720" rIns="91440" bIns="45720" rtlCol="0">
            <a:normAutofit fontScale="70000" lnSpcReduction="20000"/>
          </a:bodyPr>
          <a:lstStyle>
            <a:lvl1pPr marL="0" indent="0" algn="l" defTabSz="914400" rtl="0" eaLnBrk="1" latinLnBrk="0" hangingPunct="1">
              <a:spcBef>
                <a:spcPct val="20000"/>
              </a:spcBef>
              <a:buFont typeface="Arial" panose="020B0604020202020204" pitchFamily="34" charset="0"/>
              <a:buNone/>
              <a:defRPr sz="3600" b="1" kern="1200">
                <a:solidFill>
                  <a:srgbClr val="BBA46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a:t>ulster.ac.uk</a:t>
            </a:r>
            <a:endParaRPr lang="en-GB" dirty="0"/>
          </a:p>
        </p:txBody>
      </p:sp>
    </p:spTree>
    <p:extLst>
      <p:ext uri="{BB962C8B-B14F-4D97-AF65-F5344CB8AC3E}">
        <p14:creationId xmlns:p14="http://schemas.microsoft.com/office/powerpoint/2010/main" val="3363841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Arts Faculty Image Layout">
    <p:spTree>
      <p:nvGrpSpPr>
        <p:cNvPr id="1" name=""/>
        <p:cNvGrpSpPr/>
        <p:nvPr/>
      </p:nvGrpSpPr>
      <p:grpSpPr>
        <a:xfrm>
          <a:off x="0" y="0"/>
          <a:ext cx="0" cy="0"/>
          <a:chOff x="0" y="0"/>
          <a:chExt cx="0" cy="0"/>
        </a:xfrm>
      </p:grpSpPr>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7704" y="-27385"/>
            <a:ext cx="8397146" cy="688538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13" y="-27384"/>
            <a:ext cx="6264139" cy="6885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4474840" cy="562074"/>
          </a:xfrm>
        </p:spPr>
        <p:txBody>
          <a:bodyPr>
            <a:noAutofit/>
          </a:bodyPr>
          <a:lstStyle>
            <a:lvl1pPr algn="l">
              <a:defRPr sz="3600" b="1">
                <a:solidFill>
                  <a:srgbClr val="C00000"/>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952128"/>
            <a:ext cx="4464496"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4464496"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7544" y="5733256"/>
            <a:ext cx="1309999" cy="720000"/>
          </a:xfrm>
          <a:prstGeom prst="rect">
            <a:avLst/>
          </a:prstGeom>
        </p:spPr>
      </p:pic>
    </p:spTree>
    <p:extLst>
      <p:ext uri="{BB962C8B-B14F-4D97-AF65-F5344CB8AC3E}">
        <p14:creationId xmlns:p14="http://schemas.microsoft.com/office/powerpoint/2010/main" val="750091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Arts Faculty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562074"/>
          </a:xfrm>
        </p:spPr>
        <p:txBody>
          <a:bodyPr>
            <a:noAutofit/>
          </a:bodyPr>
          <a:lstStyle>
            <a:lvl1pPr algn="l">
              <a:defRPr sz="3600" b="1">
                <a:solidFill>
                  <a:srgbClr val="C00000"/>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544" y="5733256"/>
            <a:ext cx="1309999" cy="720000"/>
          </a:xfrm>
          <a:prstGeom prst="rect">
            <a:avLst/>
          </a:prstGeom>
        </p:spPr>
      </p:pic>
    </p:spTree>
    <p:extLst>
      <p:ext uri="{BB962C8B-B14F-4D97-AF65-F5344CB8AC3E}">
        <p14:creationId xmlns:p14="http://schemas.microsoft.com/office/powerpoint/2010/main" val="3305973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DBE Facult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3568" y="3140968"/>
            <a:ext cx="7992888" cy="1470025"/>
          </a:xfrm>
        </p:spPr>
        <p:txBody>
          <a:bodyPr anchor="b">
            <a:normAutofit/>
          </a:bodyPr>
          <a:lstStyle>
            <a:lvl1pPr algn="l">
              <a:defRPr sz="7200" b="1">
                <a:solidFill>
                  <a:schemeClr val="bg1"/>
                </a:solidFill>
                <a:latin typeface="Arial" panose="020B0604020202020204" pitchFamily="34" charset="0"/>
                <a:cs typeface="Arial" panose="020B0604020202020204" pitchFamily="34" charset="0"/>
              </a:defRPr>
            </a:lvl1pPr>
          </a:lstStyle>
          <a:p>
            <a:r>
              <a:rPr lang="en-US" dirty="0"/>
              <a:t>Title</a:t>
            </a:r>
            <a:endParaRPr lang="en-GB" dirty="0"/>
          </a:p>
        </p:txBody>
      </p:sp>
      <p:sp>
        <p:nvSpPr>
          <p:cNvPr id="3" name="Subtitle 2"/>
          <p:cNvSpPr>
            <a:spLocks noGrp="1"/>
          </p:cNvSpPr>
          <p:nvPr>
            <p:ph type="subTitle" idx="1" hasCustomPrompt="1"/>
          </p:nvPr>
        </p:nvSpPr>
        <p:spPr>
          <a:xfrm>
            <a:off x="683568" y="4437112"/>
            <a:ext cx="7992888" cy="1656184"/>
          </a:xfrm>
        </p:spPr>
        <p:txBody>
          <a:bodyPr anchor="t">
            <a:normAutofit/>
          </a:bodyPr>
          <a:lstStyle>
            <a:lvl1pPr marL="0" indent="0" algn="l">
              <a:buNone/>
              <a:defRPr sz="3600" b="1">
                <a:solidFill>
                  <a:srgbClr val="C7114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Text</a:t>
            </a:r>
            <a:endParaRPr lang="en-GB" dirty="0"/>
          </a:p>
        </p:txBody>
      </p:sp>
      <p:sp>
        <p:nvSpPr>
          <p:cNvPr id="12" name="Subtitle 2"/>
          <p:cNvSpPr txBox="1">
            <a:spLocks/>
          </p:cNvSpPr>
          <p:nvPr userDrawn="1"/>
        </p:nvSpPr>
        <p:spPr>
          <a:xfrm>
            <a:off x="611560" y="5949280"/>
            <a:ext cx="2583904" cy="432048"/>
          </a:xfrm>
          <a:prstGeom prst="rect">
            <a:avLst/>
          </a:prstGeom>
        </p:spPr>
        <p:txBody>
          <a:bodyPr vert="horz" lIns="91440" tIns="45720" rIns="91440" bIns="45720" rtlCol="0">
            <a:normAutofit fontScale="70000" lnSpcReduction="20000"/>
          </a:bodyPr>
          <a:lstStyle>
            <a:lvl1pPr marL="0" indent="0" algn="l" defTabSz="914400" rtl="0" eaLnBrk="1" latinLnBrk="0" hangingPunct="1">
              <a:spcBef>
                <a:spcPct val="20000"/>
              </a:spcBef>
              <a:buFont typeface="Arial" panose="020B0604020202020204" pitchFamily="34" charset="0"/>
              <a:buNone/>
              <a:defRPr sz="3600" b="1" kern="1200">
                <a:solidFill>
                  <a:srgbClr val="BBA46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a:solidFill>
                  <a:srgbClr val="C7114F"/>
                </a:solidFill>
              </a:rPr>
              <a:t>ulster.ac.uk</a:t>
            </a:r>
            <a:endParaRPr lang="en-GB" dirty="0">
              <a:solidFill>
                <a:srgbClr val="C7114F"/>
              </a:solidFill>
            </a:endParaRPr>
          </a:p>
        </p:txBody>
      </p:sp>
    </p:spTree>
    <p:extLst>
      <p:ext uri="{BB962C8B-B14F-4D97-AF65-F5344CB8AC3E}">
        <p14:creationId xmlns:p14="http://schemas.microsoft.com/office/powerpoint/2010/main" val="4242935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Arts, Design, Built Env Faculty Content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562074"/>
          </a:xfrm>
        </p:spPr>
        <p:txBody>
          <a:bodyPr>
            <a:noAutofit/>
          </a:bodyPr>
          <a:lstStyle>
            <a:lvl1pPr algn="l">
              <a:defRPr sz="3600" b="1">
                <a:solidFill>
                  <a:srgbClr val="C7114F"/>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7" name="Picture 11" descr="UU Arts&amp;Design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7544" y="5733256"/>
            <a:ext cx="1310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54468665"/>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Arts, Design, Built Env Faculty Content 2">
    <p:spTree>
      <p:nvGrpSpPr>
        <p:cNvPr id="1" name=""/>
        <p:cNvGrpSpPr/>
        <p:nvPr/>
      </p:nvGrpSpPr>
      <p:grpSpPr>
        <a:xfrm>
          <a:off x="0" y="0"/>
          <a:ext cx="0" cy="0"/>
          <a:chOff x="0" y="0"/>
          <a:chExt cx="0" cy="0"/>
        </a:xfrm>
      </p:grpSpPr>
      <p:pic>
        <p:nvPicPr>
          <p:cNvPr id="6"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1"/>
            <a:ext cx="62865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a:xfrm>
            <a:off x="457200" y="274638"/>
            <a:ext cx="8219256" cy="562074"/>
          </a:xfrm>
        </p:spPr>
        <p:txBody>
          <a:bodyPr>
            <a:noAutofit/>
          </a:bodyPr>
          <a:lstStyle>
            <a:lvl1pPr algn="l">
              <a:defRPr sz="3600" b="1">
                <a:solidFill>
                  <a:srgbClr val="C7114F"/>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7" name="Picture 11" descr="UU Arts&amp;Design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7544" y="5733256"/>
            <a:ext cx="1310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95568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Arts, Design, Built Env Faculty Image Layout">
    <p:spTree>
      <p:nvGrpSpPr>
        <p:cNvPr id="1" name=""/>
        <p:cNvGrpSpPr/>
        <p:nvPr/>
      </p:nvGrpSpPr>
      <p:grpSpPr>
        <a:xfrm>
          <a:off x="0" y="0"/>
          <a:ext cx="0" cy="0"/>
          <a:chOff x="0" y="0"/>
          <a:chExt cx="0" cy="0"/>
        </a:xfrm>
      </p:grpSpPr>
      <p:pic>
        <p:nvPicPr>
          <p:cNvPr id="12"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7704" y="-27385"/>
            <a:ext cx="8397146" cy="688538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13" y="-27384"/>
            <a:ext cx="6264139" cy="6885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4474840" cy="562074"/>
          </a:xfrm>
        </p:spPr>
        <p:txBody>
          <a:bodyPr>
            <a:noAutofit/>
          </a:bodyPr>
          <a:lstStyle>
            <a:lvl1pPr algn="l">
              <a:defRPr sz="3600" b="1">
                <a:solidFill>
                  <a:srgbClr val="C7114F"/>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952128"/>
            <a:ext cx="4464496"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4464496"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7" name="Picture 11" descr="UU Arts&amp;Design Logo.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7544" y="5733256"/>
            <a:ext cx="1310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75916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Arts, Design, Built Env Faculty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562074"/>
          </a:xfrm>
        </p:spPr>
        <p:txBody>
          <a:bodyPr>
            <a:noAutofit/>
          </a:bodyPr>
          <a:lstStyle>
            <a:lvl1pPr algn="l">
              <a:defRPr sz="3600" b="1">
                <a:solidFill>
                  <a:srgbClr val="C7114F"/>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7" name="Picture 11" descr="UU Arts&amp;Design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7544" y="5733256"/>
            <a:ext cx="1310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3052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mp;E Facult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3568" y="3140968"/>
            <a:ext cx="7992888" cy="1470025"/>
          </a:xfrm>
        </p:spPr>
        <p:txBody>
          <a:bodyPr anchor="b">
            <a:normAutofit/>
          </a:bodyPr>
          <a:lstStyle>
            <a:lvl1pPr algn="l">
              <a:defRPr sz="7200" b="1">
                <a:solidFill>
                  <a:schemeClr val="bg1"/>
                </a:solidFill>
                <a:latin typeface="Arial" panose="020B0604020202020204" pitchFamily="34" charset="0"/>
                <a:cs typeface="Arial" panose="020B0604020202020204" pitchFamily="34" charset="0"/>
              </a:defRPr>
            </a:lvl1pPr>
          </a:lstStyle>
          <a:p>
            <a:r>
              <a:rPr lang="en-US" dirty="0"/>
              <a:t>Title</a:t>
            </a:r>
            <a:endParaRPr lang="en-GB" dirty="0"/>
          </a:p>
        </p:txBody>
      </p:sp>
      <p:sp>
        <p:nvSpPr>
          <p:cNvPr id="3" name="Subtitle 2"/>
          <p:cNvSpPr>
            <a:spLocks noGrp="1"/>
          </p:cNvSpPr>
          <p:nvPr>
            <p:ph type="subTitle" idx="1" hasCustomPrompt="1"/>
          </p:nvPr>
        </p:nvSpPr>
        <p:spPr>
          <a:xfrm>
            <a:off x="683568" y="4437112"/>
            <a:ext cx="7992888" cy="1656184"/>
          </a:xfrm>
        </p:spPr>
        <p:txBody>
          <a:bodyPr anchor="t">
            <a:normAutofit/>
          </a:bodyPr>
          <a:lstStyle>
            <a:lvl1pPr marL="0" indent="0" algn="l">
              <a:buNone/>
              <a:defRPr sz="3600" b="1">
                <a:solidFill>
                  <a:srgbClr val="D65E0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Text</a:t>
            </a:r>
            <a:endParaRPr lang="en-GB" dirty="0"/>
          </a:p>
        </p:txBody>
      </p:sp>
      <p:sp>
        <p:nvSpPr>
          <p:cNvPr id="12" name="Subtitle 2"/>
          <p:cNvSpPr txBox="1">
            <a:spLocks/>
          </p:cNvSpPr>
          <p:nvPr userDrawn="1"/>
        </p:nvSpPr>
        <p:spPr>
          <a:xfrm>
            <a:off x="611560" y="5949280"/>
            <a:ext cx="2583904" cy="432048"/>
          </a:xfrm>
          <a:prstGeom prst="rect">
            <a:avLst/>
          </a:prstGeom>
        </p:spPr>
        <p:txBody>
          <a:bodyPr vert="horz" lIns="91440" tIns="45720" rIns="91440" bIns="45720" rtlCol="0">
            <a:normAutofit fontScale="70000" lnSpcReduction="20000"/>
          </a:bodyPr>
          <a:lstStyle>
            <a:lvl1pPr marL="0" indent="0" algn="l" defTabSz="914400" rtl="0" eaLnBrk="1" latinLnBrk="0" hangingPunct="1">
              <a:spcBef>
                <a:spcPct val="20000"/>
              </a:spcBef>
              <a:buFont typeface="Arial" panose="020B0604020202020204" pitchFamily="34" charset="0"/>
              <a:buNone/>
              <a:defRPr sz="3600" b="1" kern="1200">
                <a:solidFill>
                  <a:srgbClr val="BBA46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a:solidFill>
                  <a:srgbClr val="D65E06"/>
                </a:solidFill>
              </a:rPr>
              <a:t>ulster.ac.uk</a:t>
            </a:r>
            <a:endParaRPr lang="en-GB" dirty="0">
              <a:solidFill>
                <a:srgbClr val="D65E06"/>
              </a:solidFill>
            </a:endParaRPr>
          </a:p>
        </p:txBody>
      </p:sp>
    </p:spTree>
    <p:extLst>
      <p:ext uri="{BB962C8B-B14F-4D97-AF65-F5344CB8AC3E}">
        <p14:creationId xmlns:p14="http://schemas.microsoft.com/office/powerpoint/2010/main" val="2012606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C&amp;E Faculty Content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562074"/>
          </a:xfrm>
        </p:spPr>
        <p:txBody>
          <a:bodyPr>
            <a:noAutofit/>
          </a:bodyPr>
          <a:lstStyle>
            <a:lvl1pPr algn="l">
              <a:defRPr sz="3600" b="1">
                <a:solidFill>
                  <a:srgbClr val="D65E06"/>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7" name="Picture 6" descr="UU Computers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7544" y="5733256"/>
            <a:ext cx="1310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6536927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C&amp;E Faculty Content 2">
    <p:spTree>
      <p:nvGrpSpPr>
        <p:cNvPr id="1" name=""/>
        <p:cNvGrpSpPr/>
        <p:nvPr/>
      </p:nvGrpSpPr>
      <p:grpSpPr>
        <a:xfrm>
          <a:off x="0" y="0"/>
          <a:ext cx="0" cy="0"/>
          <a:chOff x="0" y="0"/>
          <a:chExt cx="0" cy="0"/>
        </a:xfrm>
      </p:grpSpPr>
      <p:pic>
        <p:nvPicPr>
          <p:cNvPr id="6"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1"/>
            <a:ext cx="62865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a:xfrm>
            <a:off x="457200" y="274638"/>
            <a:ext cx="8219256" cy="562074"/>
          </a:xfrm>
        </p:spPr>
        <p:txBody>
          <a:bodyPr>
            <a:noAutofit/>
          </a:bodyPr>
          <a:lstStyle>
            <a:lvl1pPr algn="l">
              <a:defRPr sz="3600" b="1">
                <a:solidFill>
                  <a:srgbClr val="D65E06"/>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8" name="Picture 7" descr="UU Computers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7544" y="5733256"/>
            <a:ext cx="1310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65063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Corporate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861048"/>
            <a:ext cx="7772400" cy="1362075"/>
          </a:xfrm>
        </p:spPr>
        <p:txBody>
          <a:bodyPr anchor="t"/>
          <a:lstStyle>
            <a:lvl1pPr algn="l">
              <a:defRPr sz="4000" b="1" cap="none" baseline="0">
                <a:solidFill>
                  <a:srgbClr val="BBA461"/>
                </a:solidFill>
                <a:latin typeface="Arial" panose="020B0604020202020204" pitchFamily="34" charset="0"/>
                <a:cs typeface="Arial" panose="020B0604020202020204" pitchFamily="34" charset="0"/>
              </a:defRPr>
            </a:lvl1pPr>
          </a:lstStyle>
          <a:p>
            <a:r>
              <a:rPr lang="en-GB" cap="none" baseline="0" dirty="0"/>
              <a:t>Divider Title</a:t>
            </a:r>
            <a:endParaRPr lang="en-GB" dirty="0"/>
          </a:p>
        </p:txBody>
      </p:sp>
      <p:sp>
        <p:nvSpPr>
          <p:cNvPr id="3" name="Text Placeholder 2"/>
          <p:cNvSpPr>
            <a:spLocks noGrp="1"/>
          </p:cNvSpPr>
          <p:nvPr>
            <p:ph type="body" idx="1" hasCustomPrompt="1"/>
          </p:nvPr>
        </p:nvSpPr>
        <p:spPr>
          <a:xfrm>
            <a:off x="722313" y="4593109"/>
            <a:ext cx="7772400" cy="1500187"/>
          </a:xfrm>
        </p:spPr>
        <p:txBody>
          <a:bodyPr anchor="t"/>
          <a:lstStyle>
            <a:lvl1pPr marL="0" indent="0">
              <a:buNone/>
              <a:defRPr sz="2000">
                <a:solidFill>
                  <a:schemeClr val="bg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 Head</a:t>
            </a:r>
          </a:p>
        </p:txBody>
      </p:sp>
    </p:spTree>
    <p:extLst>
      <p:ext uri="{BB962C8B-B14F-4D97-AF65-F5344CB8AC3E}">
        <p14:creationId xmlns:p14="http://schemas.microsoft.com/office/powerpoint/2010/main" val="109641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amp;E Faculty Image Layout">
    <p:spTree>
      <p:nvGrpSpPr>
        <p:cNvPr id="1" name=""/>
        <p:cNvGrpSpPr/>
        <p:nvPr/>
      </p:nvGrpSpPr>
      <p:grpSpPr>
        <a:xfrm>
          <a:off x="0" y="0"/>
          <a:ext cx="0" cy="0"/>
          <a:chOff x="0" y="0"/>
          <a:chExt cx="0" cy="0"/>
        </a:xfrm>
      </p:grpSpPr>
      <p:pic>
        <p:nvPicPr>
          <p:cNvPr id="8"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7704" y="-27385"/>
            <a:ext cx="8397146" cy="688538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13" y="-27384"/>
            <a:ext cx="6264139" cy="6885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4474840" cy="562074"/>
          </a:xfrm>
        </p:spPr>
        <p:txBody>
          <a:bodyPr>
            <a:noAutofit/>
          </a:bodyPr>
          <a:lstStyle>
            <a:lvl1pPr algn="l">
              <a:defRPr sz="3600" b="1">
                <a:solidFill>
                  <a:srgbClr val="D65E06"/>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952128"/>
            <a:ext cx="4464496"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4464496"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6" name="Picture 5" descr="UU Computers Logo.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7544" y="5733256"/>
            <a:ext cx="1310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06024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C&amp;E Faculty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562074"/>
          </a:xfrm>
        </p:spPr>
        <p:txBody>
          <a:bodyPr>
            <a:noAutofit/>
          </a:bodyPr>
          <a:lstStyle>
            <a:lvl1pPr algn="l">
              <a:defRPr sz="3600" b="1">
                <a:solidFill>
                  <a:srgbClr val="D65E06"/>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8" name="Picture 7" descr="UU Computers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7544" y="5733256"/>
            <a:ext cx="1310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21969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ocial Sciences Facult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3568" y="3140968"/>
            <a:ext cx="7992888" cy="1470025"/>
          </a:xfrm>
        </p:spPr>
        <p:txBody>
          <a:bodyPr anchor="b">
            <a:normAutofit/>
          </a:bodyPr>
          <a:lstStyle>
            <a:lvl1pPr algn="l">
              <a:defRPr sz="7200" b="1">
                <a:solidFill>
                  <a:schemeClr val="bg1"/>
                </a:solidFill>
                <a:latin typeface="Arial" panose="020B0604020202020204" pitchFamily="34" charset="0"/>
                <a:cs typeface="Arial" panose="020B0604020202020204" pitchFamily="34" charset="0"/>
              </a:defRPr>
            </a:lvl1pPr>
          </a:lstStyle>
          <a:p>
            <a:r>
              <a:rPr lang="en-US" dirty="0"/>
              <a:t>Title</a:t>
            </a:r>
            <a:endParaRPr lang="en-GB" dirty="0"/>
          </a:p>
        </p:txBody>
      </p:sp>
      <p:sp>
        <p:nvSpPr>
          <p:cNvPr id="3" name="Subtitle 2"/>
          <p:cNvSpPr>
            <a:spLocks noGrp="1"/>
          </p:cNvSpPr>
          <p:nvPr>
            <p:ph type="subTitle" idx="1" hasCustomPrompt="1"/>
          </p:nvPr>
        </p:nvSpPr>
        <p:spPr>
          <a:xfrm>
            <a:off x="683568" y="4437112"/>
            <a:ext cx="7992888" cy="1656184"/>
          </a:xfrm>
        </p:spPr>
        <p:txBody>
          <a:bodyPr anchor="t">
            <a:normAutofit/>
          </a:bodyPr>
          <a:lstStyle>
            <a:lvl1pPr marL="0" indent="0" algn="l">
              <a:buNone/>
              <a:defRPr sz="3600" b="1">
                <a:solidFill>
                  <a:srgbClr val="357E2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Text</a:t>
            </a:r>
            <a:endParaRPr lang="en-GB" dirty="0"/>
          </a:p>
        </p:txBody>
      </p:sp>
      <p:sp>
        <p:nvSpPr>
          <p:cNvPr id="12" name="Subtitle 2"/>
          <p:cNvSpPr txBox="1">
            <a:spLocks/>
          </p:cNvSpPr>
          <p:nvPr userDrawn="1"/>
        </p:nvSpPr>
        <p:spPr>
          <a:xfrm>
            <a:off x="611560" y="5949280"/>
            <a:ext cx="2583904" cy="432048"/>
          </a:xfrm>
          <a:prstGeom prst="rect">
            <a:avLst/>
          </a:prstGeom>
        </p:spPr>
        <p:txBody>
          <a:bodyPr vert="horz" lIns="91440" tIns="45720" rIns="91440" bIns="45720" rtlCol="0">
            <a:normAutofit fontScale="70000" lnSpcReduction="20000"/>
          </a:bodyPr>
          <a:lstStyle>
            <a:lvl1pPr marL="0" indent="0" algn="l" defTabSz="914400" rtl="0" eaLnBrk="1" latinLnBrk="0" hangingPunct="1">
              <a:spcBef>
                <a:spcPct val="20000"/>
              </a:spcBef>
              <a:buFont typeface="Arial" panose="020B0604020202020204" pitchFamily="34" charset="0"/>
              <a:buNone/>
              <a:defRPr sz="3600" b="1" kern="1200">
                <a:solidFill>
                  <a:srgbClr val="BBA46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a:solidFill>
                  <a:srgbClr val="357E29"/>
                </a:solidFill>
              </a:rPr>
              <a:t>ulster.ac.uk</a:t>
            </a:r>
            <a:endParaRPr lang="en-GB" dirty="0">
              <a:solidFill>
                <a:srgbClr val="357E29"/>
              </a:solidFill>
            </a:endParaRPr>
          </a:p>
        </p:txBody>
      </p:sp>
    </p:spTree>
    <p:extLst>
      <p:ext uri="{BB962C8B-B14F-4D97-AF65-F5344CB8AC3E}">
        <p14:creationId xmlns:p14="http://schemas.microsoft.com/office/powerpoint/2010/main" val="2992000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Social Sciences Faculty Content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562074"/>
          </a:xfrm>
        </p:spPr>
        <p:txBody>
          <a:bodyPr>
            <a:noAutofit/>
          </a:bodyPr>
          <a:lstStyle>
            <a:lvl1pPr algn="l">
              <a:defRPr sz="3600" b="1">
                <a:solidFill>
                  <a:srgbClr val="357E29"/>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12" name="Picture 1" descr="UU Social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7544" y="5733256"/>
            <a:ext cx="1310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94985710"/>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Social Sciences Faculty Content 2">
    <p:spTree>
      <p:nvGrpSpPr>
        <p:cNvPr id="1" name=""/>
        <p:cNvGrpSpPr/>
        <p:nvPr/>
      </p:nvGrpSpPr>
      <p:grpSpPr>
        <a:xfrm>
          <a:off x="0" y="0"/>
          <a:ext cx="0" cy="0"/>
          <a:chOff x="0" y="0"/>
          <a:chExt cx="0" cy="0"/>
        </a:xfrm>
      </p:grpSpPr>
      <p:pic>
        <p:nvPicPr>
          <p:cNvPr id="6"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1"/>
            <a:ext cx="62865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a:xfrm>
            <a:off x="457200" y="274638"/>
            <a:ext cx="8219256" cy="562074"/>
          </a:xfrm>
        </p:spPr>
        <p:txBody>
          <a:bodyPr>
            <a:noAutofit/>
          </a:bodyPr>
          <a:lstStyle>
            <a:lvl1pPr algn="l">
              <a:defRPr sz="3600" b="1">
                <a:solidFill>
                  <a:srgbClr val="357E29"/>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7" name="Picture 1" descr="UU Social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7544" y="5733256"/>
            <a:ext cx="1310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392008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Social Sciences Faculty Image Layout">
    <p:spTree>
      <p:nvGrpSpPr>
        <p:cNvPr id="1" name=""/>
        <p:cNvGrpSpPr/>
        <p:nvPr/>
      </p:nvGrpSpPr>
      <p:grpSpPr>
        <a:xfrm>
          <a:off x="0" y="0"/>
          <a:ext cx="0" cy="0"/>
          <a:chOff x="0" y="0"/>
          <a:chExt cx="0" cy="0"/>
        </a:xfrm>
      </p:grpSpPr>
      <p:pic>
        <p:nvPicPr>
          <p:cNvPr id="8"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7704" y="-27385"/>
            <a:ext cx="8397146" cy="688538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13" y="-27384"/>
            <a:ext cx="6264139" cy="6885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4474840" cy="562074"/>
          </a:xfrm>
        </p:spPr>
        <p:txBody>
          <a:bodyPr>
            <a:noAutofit/>
          </a:bodyPr>
          <a:lstStyle>
            <a:lvl1pPr algn="l">
              <a:defRPr sz="3600" b="1">
                <a:solidFill>
                  <a:srgbClr val="357E29"/>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952128"/>
            <a:ext cx="4464496"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pic>
        <p:nvPicPr>
          <p:cNvPr id="7" name="Picture 1" descr="UU Social Logo.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7544" y="5733256"/>
            <a:ext cx="1310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Content Placeholder 3"/>
          <p:cNvSpPr>
            <a:spLocks noGrp="1"/>
          </p:cNvSpPr>
          <p:nvPr>
            <p:ph sz="half" idx="2" hasCustomPrompt="1"/>
          </p:nvPr>
        </p:nvSpPr>
        <p:spPr>
          <a:xfrm>
            <a:off x="467544" y="1600201"/>
            <a:ext cx="4464496"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spTree>
    <p:extLst>
      <p:ext uri="{BB962C8B-B14F-4D97-AF65-F5344CB8AC3E}">
        <p14:creationId xmlns:p14="http://schemas.microsoft.com/office/powerpoint/2010/main" val="7524609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Social Sciences Faculty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562074"/>
          </a:xfrm>
        </p:spPr>
        <p:txBody>
          <a:bodyPr>
            <a:noAutofit/>
          </a:bodyPr>
          <a:lstStyle>
            <a:lvl1pPr algn="l">
              <a:defRPr sz="3600" b="1">
                <a:solidFill>
                  <a:srgbClr val="357E29"/>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7" name="Picture 1" descr="UU Social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7544" y="5733256"/>
            <a:ext cx="1310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906769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lth Sciences Facult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3568" y="3140968"/>
            <a:ext cx="7992888" cy="1470025"/>
          </a:xfrm>
        </p:spPr>
        <p:txBody>
          <a:bodyPr anchor="b">
            <a:normAutofit/>
          </a:bodyPr>
          <a:lstStyle>
            <a:lvl1pPr algn="l">
              <a:defRPr sz="7200" b="1">
                <a:solidFill>
                  <a:schemeClr val="bg1"/>
                </a:solidFill>
                <a:latin typeface="Arial" panose="020B0604020202020204" pitchFamily="34" charset="0"/>
                <a:cs typeface="Arial" panose="020B0604020202020204" pitchFamily="34" charset="0"/>
              </a:defRPr>
            </a:lvl1pPr>
          </a:lstStyle>
          <a:p>
            <a:r>
              <a:rPr lang="en-US" dirty="0"/>
              <a:t>Title</a:t>
            </a:r>
            <a:endParaRPr lang="en-GB" dirty="0"/>
          </a:p>
        </p:txBody>
      </p:sp>
      <p:sp>
        <p:nvSpPr>
          <p:cNvPr id="3" name="Subtitle 2"/>
          <p:cNvSpPr>
            <a:spLocks noGrp="1"/>
          </p:cNvSpPr>
          <p:nvPr>
            <p:ph type="subTitle" idx="1" hasCustomPrompt="1"/>
          </p:nvPr>
        </p:nvSpPr>
        <p:spPr>
          <a:xfrm>
            <a:off x="683568" y="4437112"/>
            <a:ext cx="7992888" cy="1656184"/>
          </a:xfrm>
        </p:spPr>
        <p:txBody>
          <a:bodyPr anchor="t">
            <a:normAutofit/>
          </a:bodyPr>
          <a:lstStyle>
            <a:lvl1pPr marL="0" indent="0" algn="l">
              <a:buNone/>
              <a:defRPr sz="3600" b="1">
                <a:solidFill>
                  <a:srgbClr val="005C7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Text</a:t>
            </a:r>
            <a:endParaRPr lang="en-GB" dirty="0"/>
          </a:p>
        </p:txBody>
      </p:sp>
      <p:sp>
        <p:nvSpPr>
          <p:cNvPr id="12" name="Subtitle 2"/>
          <p:cNvSpPr txBox="1">
            <a:spLocks/>
          </p:cNvSpPr>
          <p:nvPr userDrawn="1"/>
        </p:nvSpPr>
        <p:spPr>
          <a:xfrm>
            <a:off x="611560" y="5949280"/>
            <a:ext cx="2583904" cy="432048"/>
          </a:xfrm>
          <a:prstGeom prst="rect">
            <a:avLst/>
          </a:prstGeom>
        </p:spPr>
        <p:txBody>
          <a:bodyPr vert="horz" lIns="91440" tIns="45720" rIns="91440" bIns="45720" rtlCol="0">
            <a:normAutofit fontScale="70000" lnSpcReduction="20000"/>
          </a:bodyPr>
          <a:lstStyle>
            <a:lvl1pPr marL="0" indent="0" algn="l" defTabSz="914400" rtl="0" eaLnBrk="1" latinLnBrk="0" hangingPunct="1">
              <a:spcBef>
                <a:spcPct val="20000"/>
              </a:spcBef>
              <a:buFont typeface="Arial" panose="020B0604020202020204" pitchFamily="34" charset="0"/>
              <a:buNone/>
              <a:defRPr sz="3600" b="1" kern="1200">
                <a:solidFill>
                  <a:srgbClr val="BBA46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a:solidFill>
                  <a:srgbClr val="005C73"/>
                </a:solidFill>
              </a:rPr>
              <a:t>ulster.ac.uk</a:t>
            </a:r>
            <a:endParaRPr lang="en-GB" dirty="0">
              <a:solidFill>
                <a:srgbClr val="005C73"/>
              </a:solidFill>
            </a:endParaRPr>
          </a:p>
        </p:txBody>
      </p:sp>
    </p:spTree>
    <p:extLst>
      <p:ext uri="{BB962C8B-B14F-4D97-AF65-F5344CB8AC3E}">
        <p14:creationId xmlns:p14="http://schemas.microsoft.com/office/powerpoint/2010/main" val="42101868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Health Sciences Faculty Title Content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562074"/>
          </a:xfrm>
        </p:spPr>
        <p:txBody>
          <a:bodyPr>
            <a:noAutofit/>
          </a:bodyPr>
          <a:lstStyle>
            <a:lvl1pPr algn="l">
              <a:defRPr sz="3600" b="1">
                <a:solidFill>
                  <a:srgbClr val="005C7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544" y="5733256"/>
            <a:ext cx="1309999" cy="720000"/>
          </a:xfrm>
          <a:prstGeom prst="rect">
            <a:avLst/>
          </a:prstGeom>
        </p:spPr>
      </p:pic>
    </p:spTree>
    <p:extLst>
      <p:ext uri="{BB962C8B-B14F-4D97-AF65-F5344CB8AC3E}">
        <p14:creationId xmlns:p14="http://schemas.microsoft.com/office/powerpoint/2010/main" val="3651016497"/>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Health Sciences Faculty Content 2">
    <p:spTree>
      <p:nvGrpSpPr>
        <p:cNvPr id="1" name=""/>
        <p:cNvGrpSpPr/>
        <p:nvPr/>
      </p:nvGrpSpPr>
      <p:grpSpPr>
        <a:xfrm>
          <a:off x="0" y="0"/>
          <a:ext cx="0" cy="0"/>
          <a:chOff x="0" y="0"/>
          <a:chExt cx="0" cy="0"/>
        </a:xfrm>
      </p:grpSpPr>
      <p:pic>
        <p:nvPicPr>
          <p:cNvPr id="6"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1"/>
            <a:ext cx="62865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a:xfrm>
            <a:off x="457200" y="274638"/>
            <a:ext cx="8219256" cy="562074"/>
          </a:xfrm>
        </p:spPr>
        <p:txBody>
          <a:bodyPr>
            <a:noAutofit/>
          </a:bodyPr>
          <a:lstStyle>
            <a:lvl1pPr algn="l">
              <a:defRPr sz="3600" b="1">
                <a:solidFill>
                  <a:srgbClr val="005C7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7544" y="5733256"/>
            <a:ext cx="1309999" cy="720000"/>
          </a:xfrm>
          <a:prstGeom prst="rect">
            <a:avLst/>
          </a:prstGeom>
        </p:spPr>
      </p:pic>
    </p:spTree>
    <p:extLst>
      <p:ext uri="{BB962C8B-B14F-4D97-AF65-F5344CB8AC3E}">
        <p14:creationId xmlns:p14="http://schemas.microsoft.com/office/powerpoint/2010/main" val="611885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Corporate Content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562074"/>
          </a:xfrm>
        </p:spPr>
        <p:txBody>
          <a:bodyPr>
            <a:noAutofit/>
          </a:bodyPr>
          <a:lstStyle>
            <a:lvl1pPr algn="l">
              <a:defRPr sz="3600" b="1">
                <a:solidFill>
                  <a:srgbClr val="1A2A4F"/>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BBA461"/>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solidFill>
                  <a:srgbClr val="4A4A49"/>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2050" name="Picture 2" descr="C:\Users\MDunne\Desktop\UU Corporate 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7544" y="5736199"/>
            <a:ext cx="1310000" cy="720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42473491"/>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Health Sciences Faculty Image Layout">
    <p:spTree>
      <p:nvGrpSpPr>
        <p:cNvPr id="1" name=""/>
        <p:cNvGrpSpPr/>
        <p:nvPr/>
      </p:nvGrpSpPr>
      <p:grpSpPr>
        <a:xfrm>
          <a:off x="0" y="0"/>
          <a:ext cx="0" cy="0"/>
          <a:chOff x="0" y="0"/>
          <a:chExt cx="0" cy="0"/>
        </a:xfrm>
      </p:grpSpPr>
      <p:pic>
        <p:nvPicPr>
          <p:cNvPr id="8"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7703" y="-27384"/>
            <a:ext cx="8397145" cy="688538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13" y="-27384"/>
            <a:ext cx="6264139" cy="6885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4474840" cy="562074"/>
          </a:xfrm>
        </p:spPr>
        <p:txBody>
          <a:bodyPr>
            <a:noAutofit/>
          </a:bodyPr>
          <a:lstStyle>
            <a:lvl1pPr algn="l">
              <a:defRPr sz="3600" b="1">
                <a:solidFill>
                  <a:srgbClr val="005C7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952128"/>
            <a:ext cx="4464496"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pic>
        <p:nvPicPr>
          <p:cNvPr id="7" name="Picture 1" descr="UU Social Logo.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7544" y="5733256"/>
            <a:ext cx="1310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Content Placeholder 3"/>
          <p:cNvSpPr>
            <a:spLocks noGrp="1"/>
          </p:cNvSpPr>
          <p:nvPr>
            <p:ph sz="half" idx="2" hasCustomPrompt="1"/>
          </p:nvPr>
        </p:nvSpPr>
        <p:spPr>
          <a:xfrm>
            <a:off x="467544" y="1600201"/>
            <a:ext cx="4464496"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7544" y="5733256"/>
            <a:ext cx="1309999" cy="720000"/>
          </a:xfrm>
          <a:prstGeom prst="rect">
            <a:avLst/>
          </a:prstGeom>
        </p:spPr>
      </p:pic>
    </p:spTree>
    <p:extLst>
      <p:ext uri="{BB962C8B-B14F-4D97-AF65-F5344CB8AC3E}">
        <p14:creationId xmlns:p14="http://schemas.microsoft.com/office/powerpoint/2010/main" val="21668698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Health Sciences Faculty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562074"/>
          </a:xfrm>
        </p:spPr>
        <p:txBody>
          <a:bodyPr>
            <a:noAutofit/>
          </a:bodyPr>
          <a:lstStyle>
            <a:lvl1pPr algn="l">
              <a:defRPr sz="3600" b="1">
                <a:solidFill>
                  <a:srgbClr val="005C7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544" y="5733256"/>
            <a:ext cx="1309999" cy="720000"/>
          </a:xfrm>
          <a:prstGeom prst="rect">
            <a:avLst/>
          </a:prstGeom>
        </p:spPr>
      </p:pic>
    </p:spTree>
    <p:extLst>
      <p:ext uri="{BB962C8B-B14F-4D97-AF65-F5344CB8AC3E}">
        <p14:creationId xmlns:p14="http://schemas.microsoft.com/office/powerpoint/2010/main" val="31281239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siness School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3568" y="3140968"/>
            <a:ext cx="7992888" cy="1470025"/>
          </a:xfrm>
        </p:spPr>
        <p:txBody>
          <a:bodyPr anchor="b">
            <a:normAutofit/>
          </a:bodyPr>
          <a:lstStyle>
            <a:lvl1pPr algn="l">
              <a:defRPr sz="7200" b="1">
                <a:solidFill>
                  <a:schemeClr val="bg1"/>
                </a:solidFill>
                <a:latin typeface="Arial" panose="020B0604020202020204" pitchFamily="34" charset="0"/>
                <a:cs typeface="Arial" panose="020B0604020202020204" pitchFamily="34" charset="0"/>
              </a:defRPr>
            </a:lvl1pPr>
          </a:lstStyle>
          <a:p>
            <a:r>
              <a:rPr lang="en-US" dirty="0"/>
              <a:t>Title</a:t>
            </a:r>
            <a:endParaRPr lang="en-GB" dirty="0"/>
          </a:p>
        </p:txBody>
      </p:sp>
      <p:sp>
        <p:nvSpPr>
          <p:cNvPr id="3" name="Subtitle 2"/>
          <p:cNvSpPr>
            <a:spLocks noGrp="1"/>
          </p:cNvSpPr>
          <p:nvPr>
            <p:ph type="subTitle" idx="1" hasCustomPrompt="1"/>
          </p:nvPr>
        </p:nvSpPr>
        <p:spPr>
          <a:xfrm>
            <a:off x="683568" y="4437112"/>
            <a:ext cx="7992888" cy="1656184"/>
          </a:xfrm>
        </p:spPr>
        <p:txBody>
          <a:bodyPr anchor="t">
            <a:normAutofit/>
          </a:bodyPr>
          <a:lstStyle>
            <a:lvl1pPr marL="0" indent="0" algn="l">
              <a:buNone/>
              <a:defRPr sz="3600" b="1">
                <a:solidFill>
                  <a:srgbClr val="0DB4E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Text</a:t>
            </a:r>
            <a:endParaRPr lang="en-GB" dirty="0"/>
          </a:p>
        </p:txBody>
      </p:sp>
      <p:sp>
        <p:nvSpPr>
          <p:cNvPr id="12" name="Subtitle 2"/>
          <p:cNvSpPr txBox="1">
            <a:spLocks/>
          </p:cNvSpPr>
          <p:nvPr userDrawn="1"/>
        </p:nvSpPr>
        <p:spPr>
          <a:xfrm>
            <a:off x="611560" y="5949280"/>
            <a:ext cx="2583904" cy="432048"/>
          </a:xfrm>
          <a:prstGeom prst="rect">
            <a:avLst/>
          </a:prstGeom>
        </p:spPr>
        <p:txBody>
          <a:bodyPr vert="horz" lIns="91440" tIns="45720" rIns="91440" bIns="45720" rtlCol="0">
            <a:normAutofit fontScale="70000" lnSpcReduction="20000"/>
          </a:bodyPr>
          <a:lstStyle>
            <a:lvl1pPr marL="0" indent="0" algn="l" defTabSz="914400" rtl="0" eaLnBrk="1" latinLnBrk="0" hangingPunct="1">
              <a:spcBef>
                <a:spcPct val="20000"/>
              </a:spcBef>
              <a:buFont typeface="Arial" panose="020B0604020202020204" pitchFamily="34" charset="0"/>
              <a:buNone/>
              <a:defRPr sz="3600" b="1" kern="1200">
                <a:solidFill>
                  <a:srgbClr val="BBA46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a:solidFill>
                  <a:srgbClr val="0DB4E6"/>
                </a:solidFill>
              </a:rPr>
              <a:t>ulster.ac.uk</a:t>
            </a:r>
            <a:endParaRPr lang="en-GB" dirty="0">
              <a:solidFill>
                <a:srgbClr val="0DB4E6"/>
              </a:solidFill>
            </a:endParaRPr>
          </a:p>
        </p:txBody>
      </p:sp>
    </p:spTree>
    <p:extLst>
      <p:ext uri="{BB962C8B-B14F-4D97-AF65-F5344CB8AC3E}">
        <p14:creationId xmlns:p14="http://schemas.microsoft.com/office/powerpoint/2010/main" val="40386177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Business School Title Content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562074"/>
          </a:xfrm>
        </p:spPr>
        <p:txBody>
          <a:bodyPr>
            <a:noAutofit/>
          </a:bodyPr>
          <a:lstStyle>
            <a:lvl1pPr algn="l">
              <a:defRPr sz="3600" b="1">
                <a:solidFill>
                  <a:srgbClr val="0DB4E6"/>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1026" name="Picture 2" descr="C:\Users\MDunne\Desktop\UU Business School 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7544" y="5733256"/>
            <a:ext cx="1310400" cy="820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24794360"/>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Business School Content 2">
    <p:spTree>
      <p:nvGrpSpPr>
        <p:cNvPr id="1" name=""/>
        <p:cNvGrpSpPr/>
        <p:nvPr/>
      </p:nvGrpSpPr>
      <p:grpSpPr>
        <a:xfrm>
          <a:off x="0" y="0"/>
          <a:ext cx="0" cy="0"/>
          <a:chOff x="0" y="0"/>
          <a:chExt cx="0" cy="0"/>
        </a:xfrm>
      </p:grpSpPr>
      <p:pic>
        <p:nvPicPr>
          <p:cNvPr id="6"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1"/>
            <a:ext cx="62865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a:xfrm>
            <a:off x="457200" y="274638"/>
            <a:ext cx="8219256" cy="562074"/>
          </a:xfrm>
        </p:spPr>
        <p:txBody>
          <a:bodyPr>
            <a:noAutofit/>
          </a:bodyPr>
          <a:lstStyle>
            <a:lvl1pPr algn="l">
              <a:defRPr sz="3600" b="1">
                <a:solidFill>
                  <a:srgbClr val="0DB4E6"/>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7" name="Picture 2" descr="C:\Users\MDunne\Desktop\UU Business School 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7544" y="5733256"/>
            <a:ext cx="1310400" cy="820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676124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Business School Image Layout">
    <p:spTree>
      <p:nvGrpSpPr>
        <p:cNvPr id="1" name=""/>
        <p:cNvGrpSpPr/>
        <p:nvPr/>
      </p:nvGrpSpPr>
      <p:grpSpPr>
        <a:xfrm>
          <a:off x="0" y="0"/>
          <a:ext cx="0" cy="0"/>
          <a:chOff x="0" y="0"/>
          <a:chExt cx="0" cy="0"/>
        </a:xfrm>
      </p:grpSpPr>
      <p:pic>
        <p:nvPicPr>
          <p:cNvPr id="8"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7703" y="-27384"/>
            <a:ext cx="8397145" cy="688538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13" y="-27384"/>
            <a:ext cx="6264139" cy="6885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4474840" cy="562074"/>
          </a:xfrm>
        </p:spPr>
        <p:txBody>
          <a:bodyPr>
            <a:noAutofit/>
          </a:bodyPr>
          <a:lstStyle>
            <a:lvl1pPr algn="l">
              <a:defRPr sz="3600" b="1">
                <a:solidFill>
                  <a:srgbClr val="0DB4E6"/>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952128"/>
            <a:ext cx="4464496"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4464496"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10" name="Picture 2" descr="C:\Users\MDunne\Desktop\UU Business School Logo.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7544" y="5733256"/>
            <a:ext cx="1310400" cy="820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139409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Business School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562074"/>
          </a:xfrm>
        </p:spPr>
        <p:txBody>
          <a:bodyPr>
            <a:noAutofit/>
          </a:bodyPr>
          <a:lstStyle>
            <a:lvl1pPr algn="l">
              <a:defRPr sz="3600" b="1">
                <a:solidFill>
                  <a:srgbClr val="0DB4E6"/>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6" name="Picture 2" descr="C:\Users\MDunne\Desktop\UU Business School 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7544" y="5733256"/>
            <a:ext cx="1310400" cy="820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605090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siness School Title">
    <p:bg>
      <p:bgPr>
        <a:solidFill>
          <a:srgbClr val="25A7DE"/>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9792" y="404665"/>
            <a:ext cx="6264696" cy="1440159"/>
          </a:xfrm>
        </p:spPr>
        <p:txBody>
          <a:bodyPr anchor="b">
            <a:normAutofit/>
          </a:bodyPr>
          <a:lstStyle>
            <a:lvl1pPr algn="l">
              <a:defRPr sz="7200" b="1">
                <a:solidFill>
                  <a:schemeClr val="bg1"/>
                </a:solidFill>
                <a:latin typeface="+mj-lt"/>
                <a:cs typeface="Arial" panose="020B0604020202020204" pitchFamily="34" charset="0"/>
              </a:defRPr>
            </a:lvl1pPr>
          </a:lstStyle>
          <a:p>
            <a:r>
              <a:rPr lang="en-US" dirty="0"/>
              <a:t>Title</a:t>
            </a:r>
            <a:endParaRPr lang="en-GB" dirty="0"/>
          </a:p>
        </p:txBody>
      </p:sp>
      <p:sp>
        <p:nvSpPr>
          <p:cNvPr id="3" name="Subtitle 2"/>
          <p:cNvSpPr>
            <a:spLocks noGrp="1"/>
          </p:cNvSpPr>
          <p:nvPr>
            <p:ph type="subTitle" idx="1" hasCustomPrompt="1"/>
          </p:nvPr>
        </p:nvSpPr>
        <p:spPr>
          <a:xfrm>
            <a:off x="609292" y="2204864"/>
            <a:ext cx="8067164" cy="3600400"/>
          </a:xfrm>
        </p:spPr>
        <p:txBody>
          <a:bodyPr anchor="t">
            <a:normAutofit/>
          </a:bodyPr>
          <a:lstStyle>
            <a:lvl1pPr marL="0" indent="0" algn="ctr">
              <a:buNone/>
              <a:defRPr sz="3600" b="1">
                <a:solidFill>
                  <a:srgbClr val="131E3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Text</a:t>
            </a:r>
            <a:endParaRPr lang="en-GB" dirty="0"/>
          </a:p>
        </p:txBody>
      </p:sp>
      <p:sp>
        <p:nvSpPr>
          <p:cNvPr id="12" name="Subtitle 2"/>
          <p:cNvSpPr txBox="1">
            <a:spLocks/>
          </p:cNvSpPr>
          <p:nvPr userDrawn="1"/>
        </p:nvSpPr>
        <p:spPr>
          <a:xfrm>
            <a:off x="611560" y="5949280"/>
            <a:ext cx="2583904" cy="432048"/>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600" b="1" kern="1200">
                <a:solidFill>
                  <a:srgbClr val="BBA46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000" dirty="0">
                <a:solidFill>
                  <a:srgbClr val="0E1629"/>
                </a:solidFill>
                <a:latin typeface="+mn-lt"/>
                <a:cs typeface="Arial"/>
              </a:rPr>
              <a:t>ulster.ac.uk</a:t>
            </a:r>
            <a:endParaRPr lang="en-GB" sz="2000" dirty="0">
              <a:solidFill>
                <a:srgbClr val="0E1629"/>
              </a:solidFill>
              <a:latin typeface="+mn-lt"/>
              <a:cs typeface="Arial"/>
            </a:endParaRPr>
          </a:p>
        </p:txBody>
      </p:sp>
      <p:pic>
        <p:nvPicPr>
          <p:cNvPr id="4" name="Picture 3" descr="UU_EPC_Process (REV).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528" y="404665"/>
            <a:ext cx="2160240" cy="1542306"/>
          </a:xfrm>
          <a:prstGeom prst="rect">
            <a:avLst/>
          </a:prstGeom>
        </p:spPr>
      </p:pic>
      <p:sp>
        <p:nvSpPr>
          <p:cNvPr id="5" name="TextBox 4"/>
          <p:cNvSpPr txBox="1"/>
          <p:nvPr userDrawn="1"/>
        </p:nvSpPr>
        <p:spPr>
          <a:xfrm>
            <a:off x="3635896" y="404665"/>
            <a:ext cx="4680520" cy="1542306"/>
          </a:xfrm>
          <a:prstGeom prst="rect">
            <a:avLst/>
          </a:prstGeom>
        </p:spPr>
        <p:txBody>
          <a:bodyPr vert="horz" wrap="square" lIns="91440" tIns="45720" rIns="91440" bIns="45720" rtlCol="0" anchor="ctr">
            <a:normAutofit/>
          </a:bodyPr>
          <a:lstStyle/>
          <a:p>
            <a:endParaRPr lang="en-GB" dirty="0"/>
          </a:p>
        </p:txBody>
      </p:sp>
    </p:spTree>
    <p:extLst>
      <p:ext uri="{BB962C8B-B14F-4D97-AF65-F5344CB8AC3E}">
        <p14:creationId xmlns:p14="http://schemas.microsoft.com/office/powerpoint/2010/main" val="28013498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btitle Layout">
    <p:spTree>
      <p:nvGrpSpPr>
        <p:cNvPr id="1" name=""/>
        <p:cNvGrpSpPr/>
        <p:nvPr/>
      </p:nvGrpSpPr>
      <p:grpSpPr>
        <a:xfrm>
          <a:off x="0" y="0"/>
          <a:ext cx="0" cy="0"/>
          <a:chOff x="0" y="0"/>
          <a:chExt cx="0" cy="0"/>
        </a:xfrm>
      </p:grpSpPr>
      <p:sp>
        <p:nvSpPr>
          <p:cNvPr id="2" name="Title 1"/>
          <p:cNvSpPr>
            <a:spLocks noGrp="1"/>
          </p:cNvSpPr>
          <p:nvPr>
            <p:ph type="title"/>
          </p:nvPr>
        </p:nvSpPr>
        <p:spPr>
          <a:xfrm>
            <a:off x="467544" y="2924944"/>
            <a:ext cx="8229600" cy="1143000"/>
          </a:xfrm>
        </p:spPr>
        <p:txBody>
          <a:bodyPr/>
          <a:lstStyle>
            <a:lvl1pPr>
              <a:defRPr b="1">
                <a:solidFill>
                  <a:srgbClr val="0DB4E6"/>
                </a:solidFill>
                <a:latin typeface="+mj-lt"/>
              </a:defRPr>
            </a:lvl1pPr>
          </a:lstStyle>
          <a:p>
            <a:r>
              <a:rPr lang="en-US" dirty="0"/>
              <a:t>Click to edit Master title style</a:t>
            </a:r>
            <a:endParaRPr lang="en-GB" dirty="0"/>
          </a:p>
        </p:txBody>
      </p:sp>
      <p:pic>
        <p:nvPicPr>
          <p:cNvPr id="6" name="Picture 5" descr="UU_EPC_Process.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496" y="5630941"/>
            <a:ext cx="1656184" cy="1182435"/>
          </a:xfrm>
          <a:prstGeom prst="rect">
            <a:avLst/>
          </a:prstGeom>
        </p:spPr>
      </p:pic>
    </p:spTree>
    <p:extLst>
      <p:ext uri="{BB962C8B-B14F-4D97-AF65-F5344CB8AC3E}">
        <p14:creationId xmlns:p14="http://schemas.microsoft.com/office/powerpoint/2010/main" val="14661295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UU_EPC_Process.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496" y="5630941"/>
            <a:ext cx="1656184" cy="1182435"/>
          </a:xfrm>
          <a:prstGeom prst="rect">
            <a:avLst/>
          </a:prstGeom>
        </p:spPr>
      </p:pic>
      <p:sp>
        <p:nvSpPr>
          <p:cNvPr id="7" name="Content Placeholder 2"/>
          <p:cNvSpPr>
            <a:spLocks noGrp="1"/>
          </p:cNvSpPr>
          <p:nvPr>
            <p:ph sz="half" idx="1" hasCustomPrompt="1"/>
          </p:nvPr>
        </p:nvSpPr>
        <p:spPr>
          <a:xfrm>
            <a:off x="467544" y="952127"/>
            <a:ext cx="3384376" cy="511457"/>
          </a:xfrm>
        </p:spPr>
        <p:txBody>
          <a:bodyPr>
            <a:noAutofit/>
          </a:bodyPr>
          <a:lstStyle>
            <a:lvl1pPr marL="0" indent="0">
              <a:buNone/>
              <a:defRPr sz="2000" b="1">
                <a:solidFill>
                  <a:srgbClr val="8D8C8D"/>
                </a:solidFill>
                <a:latin typeface="+mn-lt"/>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8" name="Content Placeholder 3"/>
          <p:cNvSpPr>
            <a:spLocks noGrp="1"/>
          </p:cNvSpPr>
          <p:nvPr>
            <p:ph sz="half" idx="2" hasCustomPrompt="1"/>
          </p:nvPr>
        </p:nvSpPr>
        <p:spPr>
          <a:xfrm>
            <a:off x="467544" y="1600200"/>
            <a:ext cx="3384376" cy="4349079"/>
          </a:xfrm>
        </p:spPr>
        <p:txBody>
          <a:bodyPr>
            <a:normAutofit/>
          </a:bodyPr>
          <a:lstStyle>
            <a:lvl1pPr marL="0" indent="0">
              <a:buNone/>
              <a:defRPr sz="1800">
                <a:latin typeface="+mn-lt"/>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sp>
        <p:nvSpPr>
          <p:cNvPr id="9" name="Content Placeholder 2"/>
          <p:cNvSpPr>
            <a:spLocks noGrp="1"/>
          </p:cNvSpPr>
          <p:nvPr>
            <p:ph sz="half" idx="10" hasCustomPrompt="1"/>
          </p:nvPr>
        </p:nvSpPr>
        <p:spPr>
          <a:xfrm>
            <a:off x="4644008" y="980728"/>
            <a:ext cx="3384376" cy="511457"/>
          </a:xfrm>
        </p:spPr>
        <p:txBody>
          <a:bodyPr>
            <a:noAutofit/>
          </a:bodyPr>
          <a:lstStyle>
            <a:lvl1pPr marL="0" indent="0">
              <a:buNone/>
              <a:defRPr sz="2000" b="1">
                <a:solidFill>
                  <a:srgbClr val="8D8C8D"/>
                </a:solidFill>
                <a:latin typeface="+mn-lt"/>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10" name="Content Placeholder 3"/>
          <p:cNvSpPr>
            <a:spLocks noGrp="1"/>
          </p:cNvSpPr>
          <p:nvPr>
            <p:ph sz="half" idx="11" hasCustomPrompt="1"/>
          </p:nvPr>
        </p:nvSpPr>
        <p:spPr>
          <a:xfrm>
            <a:off x="4644008" y="1628801"/>
            <a:ext cx="3384376" cy="4349079"/>
          </a:xfrm>
        </p:spPr>
        <p:txBody>
          <a:bodyPr>
            <a:normAutofit/>
          </a:bodyPr>
          <a:lstStyle>
            <a:lvl1pPr marL="0" indent="0">
              <a:buNone/>
              <a:defRPr sz="1800">
                <a:latin typeface="+mn-lt"/>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sp>
        <p:nvSpPr>
          <p:cNvPr id="11" name="Title 1"/>
          <p:cNvSpPr>
            <a:spLocks noGrp="1"/>
          </p:cNvSpPr>
          <p:nvPr>
            <p:ph type="title"/>
          </p:nvPr>
        </p:nvSpPr>
        <p:spPr>
          <a:xfrm>
            <a:off x="457200" y="274638"/>
            <a:ext cx="8219256" cy="562074"/>
          </a:xfrm>
        </p:spPr>
        <p:txBody>
          <a:bodyPr>
            <a:noAutofit/>
          </a:bodyPr>
          <a:lstStyle>
            <a:lvl1pPr algn="l">
              <a:defRPr sz="3200" b="1">
                <a:solidFill>
                  <a:srgbClr val="0DB4E6"/>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68092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rporate Content 2">
    <p:spTree>
      <p:nvGrpSpPr>
        <p:cNvPr id="1" name=""/>
        <p:cNvGrpSpPr/>
        <p:nvPr/>
      </p:nvGrpSpPr>
      <p:grpSpPr>
        <a:xfrm>
          <a:off x="0" y="0"/>
          <a:ext cx="0" cy="0"/>
          <a:chOff x="0" y="0"/>
          <a:chExt cx="0" cy="0"/>
        </a:xfrm>
      </p:grpSpPr>
      <p:pic>
        <p:nvPicPr>
          <p:cNvPr id="6"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1"/>
            <a:ext cx="62865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8" name="Picture 2" descr="C:\Users\MDunne\Desktop\UU Corporate 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7544" y="5736199"/>
            <a:ext cx="1310000" cy="720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457200" y="274638"/>
            <a:ext cx="8219256" cy="562074"/>
          </a:xfrm>
        </p:spPr>
        <p:txBody>
          <a:bodyPr>
            <a:noAutofit/>
          </a:bodyPr>
          <a:lstStyle>
            <a:lvl1pPr algn="l">
              <a:defRPr sz="3600" b="1">
                <a:solidFill>
                  <a:srgbClr val="1A2A4F"/>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BBA461"/>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Tree>
    <p:extLst>
      <p:ext uri="{BB962C8B-B14F-4D97-AF65-F5344CB8AC3E}">
        <p14:creationId xmlns:p14="http://schemas.microsoft.com/office/powerpoint/2010/main" val="12077620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siness School Title Content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562074"/>
          </a:xfrm>
        </p:spPr>
        <p:txBody>
          <a:bodyPr>
            <a:noAutofit/>
          </a:bodyPr>
          <a:lstStyle>
            <a:lvl1pPr algn="l">
              <a:defRPr sz="3200" b="1">
                <a:solidFill>
                  <a:srgbClr val="0DB4E6"/>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4" name="Content Placeholder 3"/>
          <p:cNvSpPr>
            <a:spLocks noGrp="1"/>
          </p:cNvSpPr>
          <p:nvPr>
            <p:ph sz="half" idx="2" hasCustomPrompt="1"/>
          </p:nvPr>
        </p:nvSpPr>
        <p:spPr>
          <a:xfrm>
            <a:off x="467544" y="908720"/>
            <a:ext cx="8280920" cy="4608513"/>
          </a:xfrm>
        </p:spPr>
        <p:txBody>
          <a:bodyPr>
            <a:normAutofit/>
          </a:bodyPr>
          <a:lstStyle>
            <a:lvl1pPr marL="0" indent="0">
              <a:buNone/>
              <a:defRPr sz="2400">
                <a:latin typeface="+mn-lt"/>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5" name="Picture 4" descr="UU_EPC_Process.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496" y="5630941"/>
            <a:ext cx="1656184" cy="1182435"/>
          </a:xfrm>
          <a:prstGeom prst="rect">
            <a:avLst/>
          </a:prstGeom>
        </p:spPr>
      </p:pic>
    </p:spTree>
    <p:extLst>
      <p:ext uri="{BB962C8B-B14F-4D97-AF65-F5344CB8AC3E}">
        <p14:creationId xmlns:p14="http://schemas.microsoft.com/office/powerpoint/2010/main" val="1469215926"/>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Business School Content 2">
    <p:spTree>
      <p:nvGrpSpPr>
        <p:cNvPr id="1" name=""/>
        <p:cNvGrpSpPr/>
        <p:nvPr/>
      </p:nvGrpSpPr>
      <p:grpSpPr>
        <a:xfrm>
          <a:off x="0" y="0"/>
          <a:ext cx="0" cy="0"/>
          <a:chOff x="0" y="0"/>
          <a:chExt cx="0" cy="0"/>
        </a:xfrm>
      </p:grpSpPr>
      <p:pic>
        <p:nvPicPr>
          <p:cNvPr id="6"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1"/>
            <a:ext cx="6286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Title 1"/>
          <p:cNvSpPr>
            <a:spLocks noGrp="1"/>
          </p:cNvSpPr>
          <p:nvPr>
            <p:ph type="title"/>
          </p:nvPr>
        </p:nvSpPr>
        <p:spPr>
          <a:xfrm>
            <a:off x="457200" y="274638"/>
            <a:ext cx="8219256" cy="562074"/>
          </a:xfrm>
        </p:spPr>
        <p:txBody>
          <a:bodyPr>
            <a:noAutofit/>
          </a:bodyPr>
          <a:lstStyle>
            <a:lvl1pPr algn="l">
              <a:defRPr sz="3200" b="1">
                <a:solidFill>
                  <a:srgbClr val="0DB4E6"/>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mn-lt"/>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mn-lt"/>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5" name="Picture 4" descr="UU_EPC_Pantone.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5779704"/>
            <a:ext cx="1267597" cy="817648"/>
          </a:xfrm>
          <a:prstGeom prst="rect">
            <a:avLst/>
          </a:prstGeom>
        </p:spPr>
      </p:pic>
    </p:spTree>
    <p:extLst>
      <p:ext uri="{BB962C8B-B14F-4D97-AF65-F5344CB8AC3E}">
        <p14:creationId xmlns:p14="http://schemas.microsoft.com/office/powerpoint/2010/main" val="20165423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Business School Image Layout">
    <p:spTree>
      <p:nvGrpSpPr>
        <p:cNvPr id="1" name=""/>
        <p:cNvGrpSpPr/>
        <p:nvPr/>
      </p:nvGrpSpPr>
      <p:grpSpPr>
        <a:xfrm>
          <a:off x="0" y="0"/>
          <a:ext cx="0" cy="0"/>
          <a:chOff x="0" y="0"/>
          <a:chExt cx="0" cy="0"/>
        </a:xfrm>
      </p:grpSpPr>
      <p:pic>
        <p:nvPicPr>
          <p:cNvPr id="8"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7703" y="-27384"/>
            <a:ext cx="8397145" cy="6885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13" y="-27384"/>
            <a:ext cx="6264139"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4474840" cy="562074"/>
          </a:xfrm>
        </p:spPr>
        <p:txBody>
          <a:bodyPr>
            <a:noAutofit/>
          </a:bodyPr>
          <a:lstStyle>
            <a:lvl1pPr algn="l">
              <a:defRPr sz="3200" b="1">
                <a:solidFill>
                  <a:srgbClr val="0DB4E6"/>
                </a:solidFill>
                <a:latin typeface="+mj-lt"/>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952128"/>
            <a:ext cx="4464496" cy="460648"/>
          </a:xfrm>
        </p:spPr>
        <p:txBody>
          <a:bodyPr>
            <a:noAutofit/>
          </a:bodyPr>
          <a:lstStyle>
            <a:lvl1pPr marL="0" indent="0">
              <a:buNone/>
              <a:defRPr sz="3000" b="1">
                <a:solidFill>
                  <a:srgbClr val="8D8C8D"/>
                </a:solidFill>
                <a:latin typeface="+mn-lt"/>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4464496" cy="3917032"/>
          </a:xfrm>
        </p:spPr>
        <p:txBody>
          <a:bodyPr>
            <a:normAutofit/>
          </a:bodyPr>
          <a:lstStyle>
            <a:lvl1pPr marL="0" indent="0">
              <a:buNone/>
              <a:defRPr sz="2400">
                <a:latin typeface="+mn-lt"/>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10" name="Picture 2" descr="C:\Users\MDunne\Desktop\UU Business School Logo.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7544" y="5733256"/>
            <a:ext cx="1310400" cy="8202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UU_EPC_Process.jp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496" y="5630941"/>
            <a:ext cx="1656184" cy="1182435"/>
          </a:xfrm>
          <a:prstGeom prst="rect">
            <a:avLst/>
          </a:prstGeom>
        </p:spPr>
      </p:pic>
    </p:spTree>
    <p:extLst>
      <p:ext uri="{BB962C8B-B14F-4D97-AF65-F5344CB8AC3E}">
        <p14:creationId xmlns:p14="http://schemas.microsoft.com/office/powerpoint/2010/main" val="2700090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Business School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562074"/>
          </a:xfrm>
        </p:spPr>
        <p:txBody>
          <a:bodyPr>
            <a:noAutofit/>
          </a:bodyPr>
          <a:lstStyle>
            <a:lvl1pPr algn="l">
              <a:defRPr sz="3200" b="1">
                <a:solidFill>
                  <a:srgbClr val="0DB4E6"/>
                </a:solidFill>
                <a:latin typeface="+mj-lt"/>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mn-lt"/>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8" name="Picture 7" descr="UU_EPC_Process.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496" y="5661248"/>
            <a:ext cx="1656184" cy="1182435"/>
          </a:xfrm>
          <a:prstGeom prst="rect">
            <a:avLst/>
          </a:prstGeom>
        </p:spPr>
      </p:pic>
    </p:spTree>
    <p:extLst>
      <p:ext uri="{BB962C8B-B14F-4D97-AF65-F5344CB8AC3E}">
        <p14:creationId xmlns:p14="http://schemas.microsoft.com/office/powerpoint/2010/main" val="22921760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0"/>
            <a:ext cx="91582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ub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010150" y="204788"/>
            <a:ext cx="396875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ctrTitle" sz="quarter"/>
          </p:nvPr>
        </p:nvSpPr>
        <p:spPr>
          <a:xfrm>
            <a:off x="672864" y="1845264"/>
            <a:ext cx="7799860" cy="1718094"/>
          </a:xfrm>
        </p:spPr>
        <p:txBody>
          <a:bodyPr anchor="ctr"/>
          <a:lstStyle>
            <a:lvl1pPr algn="ctr">
              <a:defRPr sz="5400"/>
            </a:lvl1pPr>
          </a:lstStyle>
          <a:p>
            <a:r>
              <a:rPr lang="en-US" dirty="0"/>
              <a:t>Click to edit Master title style</a:t>
            </a:r>
          </a:p>
        </p:txBody>
      </p:sp>
      <p:sp>
        <p:nvSpPr>
          <p:cNvPr id="3081" name="Rectangle 9"/>
          <p:cNvSpPr>
            <a:spLocks noGrp="1" noChangeArrowheads="1"/>
          </p:cNvSpPr>
          <p:nvPr>
            <p:ph type="subTitle" sz="quarter" idx="1"/>
          </p:nvPr>
        </p:nvSpPr>
        <p:spPr>
          <a:xfrm>
            <a:off x="685006" y="3609423"/>
            <a:ext cx="7775575" cy="1250950"/>
          </a:xfrm>
        </p:spPr>
        <p:txBody>
          <a:bodyPr/>
          <a:lstStyle>
            <a:lvl1pPr marL="0" indent="0" algn="ctr">
              <a:buFont typeface="Wingdings" pitchFamily="2" charset="2"/>
              <a:buNone/>
              <a:defRPr sz="3000" b="1" i="1">
                <a:solidFill>
                  <a:schemeClr val="accent5">
                    <a:lumMod val="75000"/>
                  </a:schemeClr>
                </a:solidFill>
              </a:defRPr>
            </a:lvl1pPr>
          </a:lstStyle>
          <a:p>
            <a:r>
              <a:rPr lang="en-US" dirty="0"/>
              <a:t>Click to edit Master subtitle style</a:t>
            </a:r>
          </a:p>
        </p:txBody>
      </p:sp>
    </p:spTree>
    <p:extLst>
      <p:ext uri="{BB962C8B-B14F-4D97-AF65-F5344CB8AC3E}">
        <p14:creationId xmlns:p14="http://schemas.microsoft.com/office/powerpoint/2010/main" val="4893964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19908" y="212993"/>
            <a:ext cx="4109663" cy="1019906"/>
          </a:xfrm>
        </p:spPr>
        <p:txBody>
          <a:bodyPr/>
          <a:lstStyle>
            <a:lvl1pPr algn="ctr">
              <a:defRPr sz="3200"/>
            </a:lvl1pPr>
          </a:lstStyle>
          <a:p>
            <a:r>
              <a:rPr lang="en-US" dirty="0"/>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639261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662" y="1428108"/>
            <a:ext cx="8548098" cy="4849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p:cNvSpPr>
            <a:spLocks noGrp="1"/>
          </p:cNvSpPr>
          <p:nvPr>
            <p:ph type="title"/>
          </p:nvPr>
        </p:nvSpPr>
        <p:spPr>
          <a:xfrm>
            <a:off x="2530376" y="143722"/>
            <a:ext cx="4230020" cy="1017258"/>
          </a:xfrm>
        </p:spPr>
        <p:txBody>
          <a:bodyPr/>
          <a:lstStyle>
            <a:lvl1pPr algn="ctr">
              <a:defRPr sz="3200"/>
            </a:lvl1pPr>
          </a:lstStyle>
          <a:p>
            <a:r>
              <a:rPr lang="en-US" dirty="0"/>
              <a:t>Click to edit Master title style</a:t>
            </a:r>
            <a:endParaRPr lang="en-GB" dirty="0"/>
          </a:p>
        </p:txBody>
      </p:sp>
    </p:spTree>
    <p:extLst>
      <p:ext uri="{BB962C8B-B14F-4D97-AF65-F5344CB8AC3E}">
        <p14:creationId xmlns:p14="http://schemas.microsoft.com/office/powerpoint/2010/main" val="3339718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rporate Image Layout">
    <p:spTree>
      <p:nvGrpSpPr>
        <p:cNvPr id="1" name=""/>
        <p:cNvGrpSpPr/>
        <p:nvPr/>
      </p:nvGrpSpPr>
      <p:grpSpPr>
        <a:xfrm>
          <a:off x="0" y="0"/>
          <a:ext cx="0" cy="0"/>
          <a:chOff x="0" y="0"/>
          <a:chExt cx="0" cy="0"/>
        </a:xfrm>
      </p:grpSpPr>
      <p:pic>
        <p:nvPicPr>
          <p:cNvPr id="8"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7704" y="-27385"/>
            <a:ext cx="8397146" cy="688538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13" y="-27384"/>
            <a:ext cx="6264139" cy="6885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4474840" cy="562074"/>
          </a:xfrm>
        </p:spPr>
        <p:txBody>
          <a:bodyPr>
            <a:noAutofit/>
          </a:bodyPr>
          <a:lstStyle>
            <a:lvl1pPr algn="l">
              <a:defRPr sz="3600" b="1">
                <a:solidFill>
                  <a:srgbClr val="1A2A4F"/>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952128"/>
            <a:ext cx="4464496" cy="460648"/>
          </a:xfrm>
        </p:spPr>
        <p:txBody>
          <a:bodyPr>
            <a:noAutofit/>
          </a:bodyPr>
          <a:lstStyle>
            <a:lvl1pPr marL="0" indent="0">
              <a:buNone/>
              <a:defRPr sz="3000" b="1">
                <a:solidFill>
                  <a:srgbClr val="BBA461"/>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4464496"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6" name="Picture 2" descr="C:\Users\MDunne\Desktop\UU Corporate Logo.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7544" y="5736199"/>
            <a:ext cx="1310000" cy="720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38655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Corporate Char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8" name="Picture 2" descr="C:\Users\MDunne\Desktop\UU Corporate 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7544" y="5736199"/>
            <a:ext cx="1310000" cy="720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457200" y="274638"/>
            <a:ext cx="8219256" cy="562074"/>
          </a:xfrm>
        </p:spPr>
        <p:txBody>
          <a:bodyPr>
            <a:noAutofit/>
          </a:bodyPr>
          <a:lstStyle>
            <a:lvl1pPr algn="l">
              <a:defRPr sz="3600" b="1">
                <a:solidFill>
                  <a:srgbClr val="1A2A4F"/>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BBA461"/>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Tree>
    <p:extLst>
      <p:ext uri="{BB962C8B-B14F-4D97-AF65-F5344CB8AC3E}">
        <p14:creationId xmlns:p14="http://schemas.microsoft.com/office/powerpoint/2010/main" val="1364736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rts Facult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3568" y="3140968"/>
            <a:ext cx="7992888" cy="1470025"/>
          </a:xfrm>
        </p:spPr>
        <p:txBody>
          <a:bodyPr anchor="b">
            <a:normAutofit/>
          </a:bodyPr>
          <a:lstStyle>
            <a:lvl1pPr algn="l">
              <a:defRPr sz="7200" b="1">
                <a:solidFill>
                  <a:schemeClr val="bg1"/>
                </a:solidFill>
                <a:latin typeface="Arial" panose="020B0604020202020204" pitchFamily="34" charset="0"/>
                <a:cs typeface="Arial" panose="020B0604020202020204" pitchFamily="34" charset="0"/>
              </a:defRPr>
            </a:lvl1pPr>
          </a:lstStyle>
          <a:p>
            <a:r>
              <a:rPr lang="en-US" dirty="0"/>
              <a:t>Title</a:t>
            </a:r>
            <a:endParaRPr lang="en-GB" dirty="0"/>
          </a:p>
        </p:txBody>
      </p:sp>
      <p:sp>
        <p:nvSpPr>
          <p:cNvPr id="3" name="Subtitle 2"/>
          <p:cNvSpPr>
            <a:spLocks noGrp="1"/>
          </p:cNvSpPr>
          <p:nvPr>
            <p:ph type="subTitle" idx="1" hasCustomPrompt="1"/>
          </p:nvPr>
        </p:nvSpPr>
        <p:spPr>
          <a:xfrm>
            <a:off x="683568" y="4437112"/>
            <a:ext cx="7992888" cy="1656184"/>
          </a:xfrm>
        </p:spPr>
        <p:txBody>
          <a:bodyPr anchor="t">
            <a:normAutofit/>
          </a:bodyPr>
          <a:lstStyle>
            <a:lvl1pPr marL="0" indent="0" algn="l">
              <a:buNone/>
              <a:defRPr sz="3600" b="1">
                <a:solidFill>
                  <a:srgbClr val="72234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Text</a:t>
            </a:r>
            <a:endParaRPr lang="en-GB" dirty="0"/>
          </a:p>
        </p:txBody>
      </p:sp>
      <p:sp>
        <p:nvSpPr>
          <p:cNvPr id="12" name="Subtitle 2"/>
          <p:cNvSpPr txBox="1">
            <a:spLocks/>
          </p:cNvSpPr>
          <p:nvPr userDrawn="1"/>
        </p:nvSpPr>
        <p:spPr>
          <a:xfrm>
            <a:off x="611560" y="5949280"/>
            <a:ext cx="2583904" cy="432048"/>
          </a:xfrm>
          <a:prstGeom prst="rect">
            <a:avLst/>
          </a:prstGeom>
        </p:spPr>
        <p:txBody>
          <a:bodyPr vert="horz" lIns="91440" tIns="45720" rIns="91440" bIns="45720" rtlCol="0">
            <a:normAutofit fontScale="70000" lnSpcReduction="20000"/>
          </a:bodyPr>
          <a:lstStyle>
            <a:lvl1pPr marL="0" indent="0" algn="l" defTabSz="914400" rtl="0" eaLnBrk="1" latinLnBrk="0" hangingPunct="1">
              <a:spcBef>
                <a:spcPct val="20000"/>
              </a:spcBef>
              <a:buFont typeface="Arial" panose="020B0604020202020204" pitchFamily="34" charset="0"/>
              <a:buNone/>
              <a:defRPr sz="3600" b="1" kern="1200">
                <a:solidFill>
                  <a:srgbClr val="BBA46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a:solidFill>
                  <a:srgbClr val="722343"/>
                </a:solidFill>
              </a:rPr>
              <a:t>ulster.ac.uk</a:t>
            </a:r>
            <a:endParaRPr lang="en-GB" dirty="0">
              <a:solidFill>
                <a:srgbClr val="722343"/>
              </a:solidFill>
            </a:endParaRPr>
          </a:p>
        </p:txBody>
      </p:sp>
    </p:spTree>
    <p:extLst>
      <p:ext uri="{BB962C8B-B14F-4D97-AF65-F5344CB8AC3E}">
        <p14:creationId xmlns:p14="http://schemas.microsoft.com/office/powerpoint/2010/main" val="3525635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Arts Faculty Content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562074"/>
          </a:xfrm>
        </p:spPr>
        <p:txBody>
          <a:bodyPr>
            <a:noAutofit/>
          </a:bodyPr>
          <a:lstStyle>
            <a:lvl1pPr algn="l">
              <a:defRPr sz="3600" b="1">
                <a:solidFill>
                  <a:srgbClr val="75234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544" y="5733256"/>
            <a:ext cx="1309999" cy="720000"/>
          </a:xfrm>
          <a:prstGeom prst="rect">
            <a:avLst/>
          </a:prstGeom>
        </p:spPr>
      </p:pic>
    </p:spTree>
    <p:extLst>
      <p:ext uri="{BB962C8B-B14F-4D97-AF65-F5344CB8AC3E}">
        <p14:creationId xmlns:p14="http://schemas.microsoft.com/office/powerpoint/2010/main" val="2285300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Arts Faculty Content 2">
    <p:spTree>
      <p:nvGrpSpPr>
        <p:cNvPr id="1" name=""/>
        <p:cNvGrpSpPr/>
        <p:nvPr/>
      </p:nvGrpSpPr>
      <p:grpSpPr>
        <a:xfrm>
          <a:off x="0" y="0"/>
          <a:ext cx="0" cy="0"/>
          <a:chOff x="0" y="0"/>
          <a:chExt cx="0" cy="0"/>
        </a:xfrm>
      </p:grpSpPr>
      <p:pic>
        <p:nvPicPr>
          <p:cNvPr id="6"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1"/>
            <a:ext cx="62865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a:xfrm>
            <a:off x="457200" y="274638"/>
            <a:ext cx="8219256" cy="562074"/>
          </a:xfrm>
        </p:spPr>
        <p:txBody>
          <a:bodyPr>
            <a:noAutofit/>
          </a:bodyPr>
          <a:lstStyle>
            <a:lvl1pPr algn="l">
              <a:defRPr sz="3600" b="1">
                <a:solidFill>
                  <a:srgbClr val="75234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sz="half" idx="1" hasCustomPrompt="1"/>
          </p:nvPr>
        </p:nvSpPr>
        <p:spPr>
          <a:xfrm>
            <a:off x="467544" y="764704"/>
            <a:ext cx="8208912" cy="460648"/>
          </a:xfrm>
        </p:spPr>
        <p:txBody>
          <a:bodyPr>
            <a:noAutofit/>
          </a:bodyPr>
          <a:lstStyle>
            <a:lvl1pPr marL="0" indent="0">
              <a:buNone/>
              <a:defRPr sz="3000" b="1">
                <a:solidFill>
                  <a:srgbClr val="8D8C8D"/>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Sub Head</a:t>
            </a:r>
          </a:p>
        </p:txBody>
      </p:sp>
      <p:sp>
        <p:nvSpPr>
          <p:cNvPr id="4" name="Content Placeholder 3"/>
          <p:cNvSpPr>
            <a:spLocks noGrp="1"/>
          </p:cNvSpPr>
          <p:nvPr>
            <p:ph sz="half" idx="2" hasCustomPrompt="1"/>
          </p:nvPr>
        </p:nvSpPr>
        <p:spPr>
          <a:xfrm>
            <a:off x="467544" y="1600201"/>
            <a:ext cx="8280920" cy="3917032"/>
          </a:xfrm>
        </p:spPr>
        <p:txBody>
          <a:bodyPr>
            <a:normAutofit/>
          </a:bodyPr>
          <a:lstStyle>
            <a:lvl1pPr marL="0" indent="0">
              <a:buNone/>
              <a:defRPr sz="2400">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Text</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7544" y="5733256"/>
            <a:ext cx="1309999" cy="720000"/>
          </a:xfrm>
          <a:prstGeom prst="rect">
            <a:avLst/>
          </a:prstGeom>
        </p:spPr>
      </p:pic>
    </p:spTree>
    <p:extLst>
      <p:ext uri="{BB962C8B-B14F-4D97-AF65-F5344CB8AC3E}">
        <p14:creationId xmlns:p14="http://schemas.microsoft.com/office/powerpoint/2010/main" val="321369048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heme" Target="../theme/theme2.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9C6AE1-2333-4445-AAE9-F4505DEEB201}" type="datetimeFigureOut">
              <a:rPr lang="en-GB" smtClean="0"/>
              <a:t>29/02/2024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D5DD6A-4F4B-48C0-931C-A060E8E98EED}" type="slidenum">
              <a:rPr lang="en-GB" smtClean="0"/>
              <a:t>‹#›</a:t>
            </a:fld>
            <a:endParaRPr lang="en-GB"/>
          </a:p>
        </p:txBody>
      </p:sp>
    </p:spTree>
    <p:extLst>
      <p:ext uri="{BB962C8B-B14F-4D97-AF65-F5344CB8AC3E}">
        <p14:creationId xmlns:p14="http://schemas.microsoft.com/office/powerpoint/2010/main" val="268446480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75" r:id="rId3"/>
    <p:sldLayoutId id="2147483676" r:id="rId4"/>
    <p:sldLayoutId id="2147483683" r:id="rId5"/>
    <p:sldLayoutId id="2147483677" r:id="rId6"/>
    <p:sldLayoutId id="2147483660" r:id="rId7"/>
    <p:sldLayoutId id="2147483652" r:id="rId8"/>
    <p:sldLayoutId id="2147483674" r:id="rId9"/>
    <p:sldLayoutId id="2147483685" r:id="rId10"/>
    <p:sldLayoutId id="2147483682" r:id="rId11"/>
    <p:sldLayoutId id="2147483661" r:id="rId12"/>
    <p:sldLayoutId id="2147483669" r:id="rId13"/>
    <p:sldLayoutId id="2147483670" r:id="rId14"/>
    <p:sldLayoutId id="2147483684" r:id="rId15"/>
    <p:sldLayoutId id="2147483678" r:id="rId16"/>
    <p:sldLayoutId id="2147483662" r:id="rId17"/>
    <p:sldLayoutId id="2147483668" r:id="rId18"/>
    <p:sldLayoutId id="2147483671" r:id="rId19"/>
    <p:sldLayoutId id="2147483687" r:id="rId20"/>
    <p:sldLayoutId id="2147483688" r:id="rId21"/>
    <p:sldLayoutId id="2147483663" r:id="rId22"/>
    <p:sldLayoutId id="2147483667" r:id="rId23"/>
    <p:sldLayoutId id="2147483672" r:id="rId24"/>
    <p:sldLayoutId id="2147483680" r:id="rId25"/>
    <p:sldLayoutId id="2147483689" r:id="rId26"/>
    <p:sldLayoutId id="2147483664" r:id="rId27"/>
    <p:sldLayoutId id="2147483666" r:id="rId28"/>
    <p:sldLayoutId id="2147483673" r:id="rId29"/>
    <p:sldLayoutId id="2147483686" r:id="rId30"/>
    <p:sldLayoutId id="2147483681" r:id="rId31"/>
    <p:sldLayoutId id="2147483690" r:id="rId32"/>
    <p:sldLayoutId id="2147483691" r:id="rId33"/>
    <p:sldLayoutId id="2147483692" r:id="rId34"/>
    <p:sldLayoutId id="2147483693" r:id="rId35"/>
    <p:sldLayoutId id="2147483694" r:id="rId3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D5DD6A-4F4B-48C0-931C-A060E8E98EED}" type="slidenum">
              <a:rPr lang="en-GB" smtClean="0"/>
              <a:t>‹#›</a:t>
            </a:fld>
            <a:endParaRPr lang="en-GB" dirty="0"/>
          </a:p>
        </p:txBody>
      </p:sp>
    </p:spTree>
    <p:extLst>
      <p:ext uri="{BB962C8B-B14F-4D97-AF65-F5344CB8AC3E}">
        <p14:creationId xmlns:p14="http://schemas.microsoft.com/office/powerpoint/2010/main" val="258601087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hyperlink" Target="http://www.foxbusiness.com/markets/2014/09/30/oil-prices-fall-on-growing-supply-lowest-price-in-nearly-2-years/" TargetMode="Externa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0.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0.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0.xml"/><Relationship Id="rId1" Type="http://schemas.openxmlformats.org/officeDocument/2006/relationships/tags" Target="../tags/tag5.xml"/><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0.xml"/><Relationship Id="rId1" Type="http://schemas.openxmlformats.org/officeDocument/2006/relationships/tags" Target="../tags/tag6.xml"/><Relationship Id="rId4" Type="http://schemas.openxmlformats.org/officeDocument/2006/relationships/image" Target="../media/image4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0.xml"/><Relationship Id="rId1" Type="http://schemas.openxmlformats.org/officeDocument/2006/relationships/tags" Target="../tags/tag7.xml"/><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0.xml"/><Relationship Id="rId1" Type="http://schemas.openxmlformats.org/officeDocument/2006/relationships/tags" Target="../tags/tag8.xml"/><Relationship Id="rId4" Type="http://schemas.openxmlformats.org/officeDocument/2006/relationships/image" Target="../media/image5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0.xml"/><Relationship Id="rId1" Type="http://schemas.openxmlformats.org/officeDocument/2006/relationships/tags" Target="../tags/tag9.xml"/><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0.xml"/><Relationship Id="rId1" Type="http://schemas.openxmlformats.org/officeDocument/2006/relationships/tags" Target="../tags/tag1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0.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0.xml"/><Relationship Id="rId1" Type="http://schemas.openxmlformats.org/officeDocument/2006/relationships/tags" Target="../tags/tag12.xml"/><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0.xml"/><Relationship Id="rId1" Type="http://schemas.openxmlformats.org/officeDocument/2006/relationships/tags" Target="../tags/tag13.xml"/><Relationship Id="rId4" Type="http://schemas.openxmlformats.org/officeDocument/2006/relationships/image" Target="../media/image54.jpeg"/></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4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4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0.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0.xml"/><Relationship Id="rId1" Type="http://schemas.openxmlformats.org/officeDocument/2006/relationships/tags" Target="../tags/tag14.xml"/><Relationship Id="rId4" Type="http://schemas.openxmlformats.org/officeDocument/2006/relationships/image" Target="../media/image64.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0.xml"/><Relationship Id="rId1" Type="http://schemas.openxmlformats.org/officeDocument/2006/relationships/tags" Target="../tags/tag15.xml"/><Relationship Id="rId4" Type="http://schemas.openxmlformats.org/officeDocument/2006/relationships/image" Target="../media/image65.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0.xml"/><Relationship Id="rId1" Type="http://schemas.openxmlformats.org/officeDocument/2006/relationships/tags" Target="../tags/tag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0.xml"/><Relationship Id="rId1" Type="http://schemas.openxmlformats.org/officeDocument/2006/relationships/tags" Target="../tags/tag17.xml"/><Relationship Id="rId4" Type="http://schemas.openxmlformats.org/officeDocument/2006/relationships/image" Target="../media/image6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0.xml"/><Relationship Id="rId1" Type="http://schemas.openxmlformats.org/officeDocument/2006/relationships/tags" Target="../tags/tag18.xml"/><Relationship Id="rId4" Type="http://schemas.openxmlformats.org/officeDocument/2006/relationships/image" Target="../media/image6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0.xml"/><Relationship Id="rId1" Type="http://schemas.openxmlformats.org/officeDocument/2006/relationships/tags" Target="../tags/tag19.xml"/><Relationship Id="rId4" Type="http://schemas.openxmlformats.org/officeDocument/2006/relationships/image" Target="../media/image68.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0.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4.jpeg"/><Relationship Id="rId1" Type="http://schemas.openxmlformats.org/officeDocument/2006/relationships/slideLayout" Target="../slideLayouts/slideLayout40.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9592" y="2204864"/>
            <a:ext cx="7992888" cy="2766169"/>
          </a:xfrm>
        </p:spPr>
        <p:txBody>
          <a:bodyPr>
            <a:normAutofit fontScale="90000"/>
          </a:bodyPr>
          <a:lstStyle/>
          <a:p>
            <a:pPr algn="ctr"/>
            <a:r>
              <a:rPr lang="en-GB" sz="4800" dirty="0"/>
              <a:t>BEN130</a:t>
            </a:r>
            <a:br>
              <a:rPr lang="en-GB" sz="4800" dirty="0"/>
            </a:br>
            <a:r>
              <a:rPr lang="en-GB" sz="4000" dirty="0"/>
              <a:t>Built Environment Economics</a:t>
            </a:r>
            <a:br>
              <a:rPr lang="en-GB" sz="4000" dirty="0"/>
            </a:br>
            <a:br>
              <a:rPr lang="en-GB" sz="4000" dirty="0"/>
            </a:br>
            <a:r>
              <a:rPr lang="en-GB" sz="4000" dirty="0"/>
              <a:t>Week 5 – Market Equilibrium &amp; </a:t>
            </a:r>
            <a:br>
              <a:rPr lang="en-GB" sz="4000" dirty="0"/>
            </a:br>
            <a:r>
              <a:rPr lang="en-GB" sz="4000" dirty="0"/>
              <a:t>The Free Market System</a:t>
            </a:r>
            <a:br>
              <a:rPr lang="en-GB" sz="4800" dirty="0"/>
            </a:br>
            <a:endParaRPr lang="en-GB" sz="3100" dirty="0"/>
          </a:p>
        </p:txBody>
      </p:sp>
      <p:sp>
        <p:nvSpPr>
          <p:cNvPr id="3" name="Subtitle 2"/>
          <p:cNvSpPr>
            <a:spLocks noGrp="1"/>
          </p:cNvSpPr>
          <p:nvPr>
            <p:ph type="subTitle" idx="1"/>
          </p:nvPr>
        </p:nvSpPr>
        <p:spPr>
          <a:xfrm>
            <a:off x="611560" y="4941168"/>
            <a:ext cx="7992888" cy="1656184"/>
          </a:xfrm>
        </p:spPr>
        <p:txBody>
          <a:bodyPr>
            <a:normAutofit/>
          </a:bodyPr>
          <a:lstStyle/>
          <a:p>
            <a:endParaRPr lang="en-GB" sz="2400" dirty="0"/>
          </a:p>
        </p:txBody>
      </p:sp>
    </p:spTree>
    <p:extLst>
      <p:ext uri="{BB962C8B-B14F-4D97-AF65-F5344CB8AC3E}">
        <p14:creationId xmlns:p14="http://schemas.microsoft.com/office/powerpoint/2010/main" val="3786972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376" y="447800"/>
            <a:ext cx="8219256" cy="562074"/>
          </a:xfrm>
        </p:spPr>
        <p:txBody>
          <a:bodyPr/>
          <a:lstStyle/>
          <a:p>
            <a:pPr algn="ctr"/>
            <a:r>
              <a:rPr lang="en-GB" dirty="0"/>
              <a:t>Surplus</a:t>
            </a:r>
          </a:p>
        </p:txBody>
      </p:sp>
      <p:sp>
        <p:nvSpPr>
          <p:cNvPr id="2" name="Content Placeholder 1"/>
          <p:cNvSpPr>
            <a:spLocks noGrp="1"/>
          </p:cNvSpPr>
          <p:nvPr>
            <p:ph sz="half" idx="2"/>
          </p:nvPr>
        </p:nvSpPr>
        <p:spPr>
          <a:xfrm>
            <a:off x="467544" y="1196752"/>
            <a:ext cx="8280920" cy="4608513"/>
          </a:xfrm>
        </p:spPr>
        <p:txBody>
          <a:bodyPr/>
          <a:lstStyle/>
          <a:p>
            <a:pPr lvl="1" eaLnBrk="1" hangingPunct="1">
              <a:buClr>
                <a:srgbClr val="0DB4E6"/>
              </a:buClr>
              <a:buFont typeface="Wingdings" panose="05000000000000000000" pitchFamily="2" charset="2"/>
              <a:buChar char="§"/>
            </a:pPr>
            <a:r>
              <a:rPr lang="en-US" altLang="en-US" sz="2600" b="1" dirty="0">
                <a:solidFill>
                  <a:srgbClr val="002060"/>
                </a:solidFill>
              </a:rPr>
              <a:t>Surplus </a:t>
            </a:r>
            <a:r>
              <a:rPr lang="en-US" altLang="en-US" dirty="0">
                <a:solidFill>
                  <a:srgbClr val="002060"/>
                </a:solidFill>
              </a:rPr>
              <a:t>occurs when the quantity supplied exceeds the quantity demanded: </a:t>
            </a:r>
          </a:p>
          <a:p>
            <a:endParaRPr lang="en-GB" dirty="0"/>
          </a:p>
        </p:txBody>
      </p:sp>
      <p:pic>
        <p:nvPicPr>
          <p:cNvPr id="4" name="Picture 4" descr="gillespie_06f01"/>
          <p:cNvPicPr>
            <a:picLocks noChangeAspect="1" noChangeArrowheads="1"/>
          </p:cNvPicPr>
          <p:nvPr/>
        </p:nvPicPr>
        <p:blipFill>
          <a:blip r:embed="rId2" cstate="print"/>
          <a:srcRect/>
          <a:stretch>
            <a:fillRect/>
          </a:stretch>
        </p:blipFill>
        <p:spPr bwMode="auto">
          <a:xfrm>
            <a:off x="1267904" y="2132856"/>
            <a:ext cx="6680200" cy="3924300"/>
          </a:xfrm>
          <a:prstGeom prst="rect">
            <a:avLst/>
          </a:prstGeom>
          <a:noFill/>
        </p:spPr>
      </p:pic>
    </p:spTree>
    <p:extLst>
      <p:ext uri="{BB962C8B-B14F-4D97-AF65-F5344CB8AC3E}">
        <p14:creationId xmlns:p14="http://schemas.microsoft.com/office/powerpoint/2010/main" val="41263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11660"/>
            <a:ext cx="8219256" cy="562074"/>
          </a:xfrm>
        </p:spPr>
        <p:txBody>
          <a:bodyPr/>
          <a:lstStyle/>
          <a:p>
            <a:pPr algn="ctr"/>
            <a:r>
              <a:rPr lang="en-GB" dirty="0"/>
              <a:t>Example of Equilibrium</a:t>
            </a:r>
          </a:p>
        </p:txBody>
      </p:sp>
      <p:sp>
        <p:nvSpPr>
          <p:cNvPr id="2" name="Content Placeholder 1"/>
          <p:cNvSpPr>
            <a:spLocks noGrp="1"/>
          </p:cNvSpPr>
          <p:nvPr>
            <p:ph sz="half" idx="2"/>
          </p:nvPr>
        </p:nvSpPr>
        <p:spPr>
          <a:xfrm>
            <a:off x="426368" y="1124744"/>
            <a:ext cx="8280920" cy="4608513"/>
          </a:xfrm>
        </p:spPr>
        <p:txBody>
          <a:bodyPr/>
          <a:lstStyle/>
          <a:p>
            <a:pPr marL="342900" indent="-342900">
              <a:buClr>
                <a:srgbClr val="0DB4E6"/>
              </a:buClr>
              <a:buFont typeface="Wingdings" panose="05000000000000000000" pitchFamily="2" charset="2"/>
              <a:buChar char="§"/>
            </a:pPr>
            <a:r>
              <a:rPr lang="en-GB" dirty="0"/>
              <a:t>Consider the following simple example:</a:t>
            </a:r>
          </a:p>
          <a:p>
            <a:pPr marL="342900" indent="-342900">
              <a:buClr>
                <a:srgbClr val="0DB4E6"/>
              </a:buClr>
              <a:buFont typeface="Wingdings" panose="05000000000000000000" pitchFamily="2" charset="2"/>
              <a:buChar char="§"/>
            </a:pPr>
            <a:r>
              <a:rPr lang="en-GB" dirty="0"/>
              <a:t>The demand and supply for bottled water is as follows:</a:t>
            </a:r>
          </a:p>
          <a:p>
            <a:endParaRPr lang="en-GB" dirty="0"/>
          </a:p>
          <a:p>
            <a:endParaRPr lang="en-GB" dirty="0"/>
          </a:p>
        </p:txBody>
      </p:sp>
      <p:pic>
        <p:nvPicPr>
          <p:cNvPr id="5" name="Picture 4" descr="fig0409d.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6468" y="2420888"/>
            <a:ext cx="6480720"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346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425348"/>
            <a:ext cx="8219256" cy="562074"/>
          </a:xfrm>
        </p:spPr>
        <p:txBody>
          <a:bodyPr/>
          <a:lstStyle/>
          <a:p>
            <a:pPr algn="ctr"/>
            <a:r>
              <a:rPr lang="en-GB" dirty="0"/>
              <a:t>Example of Equilibrium</a:t>
            </a:r>
          </a:p>
        </p:txBody>
      </p:sp>
      <p:sp>
        <p:nvSpPr>
          <p:cNvPr id="2" name="Content Placeholder 1"/>
          <p:cNvSpPr>
            <a:spLocks noGrp="1"/>
          </p:cNvSpPr>
          <p:nvPr>
            <p:ph sz="half" idx="2"/>
          </p:nvPr>
        </p:nvSpPr>
        <p:spPr>
          <a:xfrm>
            <a:off x="442697" y="1196752"/>
            <a:ext cx="8219256" cy="4608513"/>
          </a:xfrm>
        </p:spPr>
        <p:txBody>
          <a:bodyPr/>
          <a:lstStyle/>
          <a:p>
            <a:pPr marL="342900" indent="-342900">
              <a:buClr>
                <a:srgbClr val="0DB4E6"/>
              </a:buClr>
              <a:buFont typeface="Wingdings" panose="05000000000000000000" pitchFamily="2" charset="2"/>
              <a:buChar char="§"/>
            </a:pPr>
            <a:r>
              <a:rPr lang="en-US" dirty="0">
                <a:latin typeface="Arial" charset="0"/>
                <a:ea typeface="ＭＳ Ｐゴシック" charset="0"/>
              </a:rPr>
              <a:t>Market equilibrium occurs at the intersection of the demand curve and the supply curve (where D=S) at Point 1 </a:t>
            </a:r>
          </a:p>
          <a:p>
            <a:pPr marL="342900" indent="-342900">
              <a:buClr>
                <a:srgbClr val="0DB4E6"/>
              </a:buClr>
              <a:buFont typeface="Wingdings" panose="05000000000000000000" pitchFamily="2" charset="2"/>
              <a:buChar char="§"/>
            </a:pPr>
            <a:r>
              <a:rPr lang="en-US" dirty="0">
                <a:latin typeface="Arial" charset="0"/>
                <a:ea typeface="ＭＳ Ｐゴシック" charset="0"/>
              </a:rPr>
              <a:t>We can identify the equilibrium price &amp; quantity demanded at this point:</a:t>
            </a:r>
          </a:p>
          <a:p>
            <a:pPr lvl="1">
              <a:buClr>
                <a:srgbClr val="0DB4E6"/>
              </a:buClr>
              <a:buFontTx/>
              <a:buChar char="-"/>
            </a:pPr>
            <a:r>
              <a:rPr lang="en-US" dirty="0">
                <a:latin typeface="Arial" charset="0"/>
                <a:ea typeface="ＭＳ Ｐゴシック" charset="0"/>
              </a:rPr>
              <a:t> The equilibrium price is $1 a bottle</a:t>
            </a:r>
          </a:p>
          <a:p>
            <a:pPr lvl="1">
              <a:buClr>
                <a:srgbClr val="0DB4E6"/>
              </a:buClr>
              <a:buFontTx/>
              <a:buChar char="-"/>
            </a:pPr>
            <a:r>
              <a:rPr lang="en-US" dirty="0">
                <a:latin typeface="Arial" charset="0"/>
                <a:ea typeface="ＭＳ Ｐゴシック" charset="0"/>
              </a:rPr>
              <a:t> The equilibrium quantity is 10 million bottles (per day)</a:t>
            </a:r>
          </a:p>
          <a:p>
            <a:endParaRPr lang="en-GB" dirty="0"/>
          </a:p>
        </p:txBody>
      </p:sp>
      <p:pic>
        <p:nvPicPr>
          <p:cNvPr id="4" name="Picture 3">
            <a:extLst>
              <a:ext uri="{FF2B5EF4-FFF2-40B4-BE49-F238E27FC236}">
                <a16:creationId xmlns:a16="http://schemas.microsoft.com/office/drawing/2014/main" id="{C1336177-7A21-4325-9A1E-BDB19C7A59D5}"/>
              </a:ext>
            </a:extLst>
          </p:cNvPr>
          <p:cNvPicPr>
            <a:picLocks noChangeAspect="1"/>
          </p:cNvPicPr>
          <p:nvPr/>
        </p:nvPicPr>
        <p:blipFill>
          <a:blip r:embed="rId3"/>
          <a:stretch>
            <a:fillRect/>
          </a:stretch>
        </p:blipFill>
        <p:spPr>
          <a:xfrm>
            <a:off x="2195736" y="4149080"/>
            <a:ext cx="4392488" cy="2591714"/>
          </a:xfrm>
          <a:prstGeom prst="rect">
            <a:avLst/>
          </a:prstGeom>
        </p:spPr>
      </p:pic>
    </p:spTree>
    <p:extLst>
      <p:ext uri="{BB962C8B-B14F-4D97-AF65-F5344CB8AC3E}">
        <p14:creationId xmlns:p14="http://schemas.microsoft.com/office/powerpoint/2010/main" val="223603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4664"/>
            <a:ext cx="8219256" cy="562074"/>
          </a:xfrm>
        </p:spPr>
        <p:txBody>
          <a:bodyPr>
            <a:normAutofit fontScale="90000"/>
          </a:bodyPr>
          <a:lstStyle/>
          <a:p>
            <a:pPr algn="ctr"/>
            <a:r>
              <a:rPr lang="en-GB" dirty="0"/>
              <a:t>Effect of Increase in Demand</a:t>
            </a:r>
          </a:p>
        </p:txBody>
      </p:sp>
      <p:sp>
        <p:nvSpPr>
          <p:cNvPr id="2" name="Content Placeholder 1"/>
          <p:cNvSpPr>
            <a:spLocks noGrp="1"/>
          </p:cNvSpPr>
          <p:nvPr>
            <p:ph sz="half" idx="2"/>
          </p:nvPr>
        </p:nvSpPr>
        <p:spPr>
          <a:xfrm>
            <a:off x="426368" y="1124744"/>
            <a:ext cx="8280920" cy="4608513"/>
          </a:xfrm>
        </p:spPr>
        <p:txBody>
          <a:bodyPr>
            <a:normAutofit/>
          </a:bodyPr>
          <a:lstStyle/>
          <a:p>
            <a:pPr marL="342900" indent="-342900">
              <a:buClr>
                <a:srgbClr val="0DB4E6"/>
              </a:buClr>
              <a:buFont typeface="Wingdings" panose="05000000000000000000" pitchFamily="2" charset="2"/>
              <a:buChar char="§"/>
            </a:pPr>
            <a:r>
              <a:rPr lang="en-GB" dirty="0">
                <a:solidFill>
                  <a:srgbClr val="002060"/>
                </a:solidFill>
              </a:rPr>
              <a:t>Imagine now that a new study shows that drinking tap water is unsafe. How do you think this might affect the Equilibrium price &amp; quantity?</a:t>
            </a:r>
          </a:p>
          <a:p>
            <a:pPr marL="342900" indent="-342900">
              <a:buClr>
                <a:srgbClr val="0DB4E6"/>
              </a:buClr>
              <a:buFont typeface="Wingdings" panose="05000000000000000000" pitchFamily="2" charset="2"/>
              <a:buChar char="§"/>
            </a:pPr>
            <a:r>
              <a:rPr lang="en-GB" dirty="0">
                <a:solidFill>
                  <a:srgbClr val="002060"/>
                </a:solidFill>
              </a:rPr>
              <a:t>- There will be a change in demand for bottled water (a shift in the demand curve)</a:t>
            </a:r>
          </a:p>
          <a:p>
            <a:pPr marL="342900" indent="-342900">
              <a:buClr>
                <a:srgbClr val="0DB4E6"/>
              </a:buClr>
              <a:buFont typeface="Wingdings" panose="05000000000000000000" pitchFamily="2" charset="2"/>
              <a:buChar char="§"/>
            </a:pPr>
            <a:r>
              <a:rPr lang="en-GB" dirty="0">
                <a:solidFill>
                  <a:srgbClr val="002060"/>
                </a:solidFill>
              </a:rPr>
              <a:t>- How do we show this on the Demand &amp; Supply graph?</a:t>
            </a:r>
          </a:p>
          <a:p>
            <a:pPr marL="342900" indent="-342900">
              <a:buClr>
                <a:srgbClr val="0DB4E6"/>
              </a:buClr>
              <a:buFont typeface="Wingdings" panose="05000000000000000000" pitchFamily="2" charset="2"/>
              <a:buChar char="§"/>
            </a:pPr>
            <a:r>
              <a:rPr lang="en-GB" dirty="0">
                <a:solidFill>
                  <a:srgbClr val="002060"/>
                </a:solidFill>
              </a:rPr>
              <a:t>Demand will increase at each and every price, thus the curve will shift to the right, resulting in an increase in the price and the quantity supplied.</a:t>
            </a:r>
          </a:p>
          <a:p>
            <a:pPr marL="0" indent="0">
              <a:buNone/>
            </a:pPr>
            <a:endParaRPr lang="en-GB" dirty="0"/>
          </a:p>
        </p:txBody>
      </p:sp>
    </p:spTree>
    <p:extLst>
      <p:ext uri="{BB962C8B-B14F-4D97-AF65-F5344CB8AC3E}">
        <p14:creationId xmlns:p14="http://schemas.microsoft.com/office/powerpoint/2010/main" val="361762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386172" y="407046"/>
            <a:ext cx="8219256" cy="562074"/>
          </a:xfrm>
        </p:spPr>
        <p:txBody>
          <a:bodyPr/>
          <a:lstStyle/>
          <a:p>
            <a:pPr algn="ctr" eaLnBrk="1" hangingPunct="1">
              <a:defRPr/>
            </a:pPr>
            <a:r>
              <a:rPr lang="en-US" dirty="0">
                <a:ea typeface="ＭＳ Ｐゴシック" charset="0"/>
                <a:cs typeface="+mj-cs"/>
              </a:rPr>
              <a:t>Inc</a:t>
            </a:r>
            <a:r>
              <a:rPr lang="en-US" dirty="0">
                <a:ea typeface="ＭＳ Ｐゴシック" charset="0"/>
              </a:rPr>
              <a:t>rease in Demand</a:t>
            </a:r>
            <a:endParaRPr lang="en-US" dirty="0">
              <a:ea typeface="ＭＳ Ｐゴシック" charset="0"/>
              <a:cs typeface="+mj-cs"/>
            </a:endParaRPr>
          </a:p>
        </p:txBody>
      </p:sp>
      <p:sp>
        <p:nvSpPr>
          <p:cNvPr id="66563" name="Rectangle 3"/>
          <p:cNvSpPr>
            <a:spLocks noGrp="1" noChangeArrowheads="1"/>
          </p:cNvSpPr>
          <p:nvPr>
            <p:ph sz="half" idx="2"/>
          </p:nvPr>
        </p:nvSpPr>
        <p:spPr/>
        <p:txBody>
          <a:bodyPr/>
          <a:lstStyle/>
          <a:p>
            <a:pPr eaLnBrk="1" hangingPunct="1">
              <a:spcBef>
                <a:spcPct val="0"/>
              </a:spcBef>
              <a:buClrTx/>
              <a:buFontTx/>
              <a:buNone/>
              <a:defRPr/>
            </a:pPr>
            <a:r>
              <a:rPr lang="en-US" sz="2400" b="0" dirty="0">
                <a:solidFill>
                  <a:schemeClr val="tx1"/>
                </a:solidFill>
                <a:ea typeface="ＭＳ Ｐゴシック" charset="0"/>
                <a:cs typeface="+mn-cs"/>
              </a:rPr>
              <a:t>	</a:t>
            </a:r>
            <a:endParaRPr lang="en-US" sz="2400" dirty="0">
              <a:ea typeface="ＭＳ Ｐゴシック" charset="0"/>
              <a:cs typeface="+mn-cs"/>
            </a:endParaRPr>
          </a:p>
        </p:txBody>
      </p:sp>
      <p:sp>
        <p:nvSpPr>
          <p:cNvPr id="396292" name="Rectangle 4"/>
          <p:cNvSpPr>
            <a:spLocks noChangeArrowheads="1"/>
          </p:cNvSpPr>
          <p:nvPr/>
        </p:nvSpPr>
        <p:spPr bwMode="auto">
          <a:xfrm>
            <a:off x="304800" y="1628800"/>
            <a:ext cx="4043363"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1</a:t>
            </a:r>
            <a:r>
              <a:rPr kumimoji="0" lang="en-US" sz="1800" b="1" i="0" u="none" strike="noStrike" kern="1200" cap="none" spc="0" normalizeH="0" baseline="0" noProof="0" dirty="0">
                <a:ln>
                  <a:noFill/>
                </a:ln>
                <a:solidFill>
                  <a:srgbClr val="002060"/>
                </a:solidFill>
                <a:effectLst/>
                <a:uLnTx/>
                <a:uFillTx/>
                <a:latin typeface="Arial" charset="0"/>
                <a:ea typeface="ＭＳ Ｐゴシック" charset="0"/>
                <a:cs typeface="+mn-cs"/>
              </a:rPr>
              <a:t>.</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 An increase in demand shifts the demand curve rightward (from</a:t>
            </a:r>
            <a:r>
              <a:rPr kumimoji="0" lang="en-US" sz="1800" b="0" i="0" u="none" strike="noStrike" kern="1200" cap="none" spc="0" normalizeH="0" noProof="0" dirty="0">
                <a:ln>
                  <a:noFill/>
                </a:ln>
                <a:solidFill>
                  <a:srgbClr val="002060"/>
                </a:solidFill>
                <a:effectLst/>
                <a:uLnTx/>
                <a:uFillTx/>
                <a:latin typeface="Arial" charset="0"/>
                <a:ea typeface="ＭＳ Ｐゴシック" charset="0"/>
                <a:cs typeface="+mn-cs"/>
              </a:rPr>
              <a:t> D0 to D1)</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a:t>
            </a:r>
            <a:endParaRPr kumimoji="0" lang="en-US" sz="2800" b="1"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sp>
        <p:nvSpPr>
          <p:cNvPr id="396300" name="Rectangle 12"/>
          <p:cNvSpPr>
            <a:spLocks noChangeArrowheads="1"/>
          </p:cNvSpPr>
          <p:nvPr/>
        </p:nvSpPr>
        <p:spPr bwMode="auto">
          <a:xfrm>
            <a:off x="228600" y="3645024"/>
            <a:ext cx="42672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3.</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The quantity supplied increases along the supply curve.</a:t>
            </a:r>
            <a:endParaRPr kumimoji="0" lang="en-US" sz="2800" b="1"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sp>
        <p:nvSpPr>
          <p:cNvPr id="396301" name="Rectangle 13"/>
          <p:cNvSpPr>
            <a:spLocks noChangeArrowheads="1"/>
          </p:cNvSpPr>
          <p:nvPr/>
        </p:nvSpPr>
        <p:spPr bwMode="auto">
          <a:xfrm>
            <a:off x="228600" y="4653136"/>
            <a:ext cx="3810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4.</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Equilibrium quantity now increases to 11m bottles per day.</a:t>
            </a:r>
            <a:endParaRPr kumimoji="0" lang="en-US" sz="2800" b="1"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pic>
        <p:nvPicPr>
          <p:cNvPr id="125958" name="Picture 14" descr="fig0411aa_thumb.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8163" y="1662113"/>
            <a:ext cx="45037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fig0411ab_thum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48163" y="1662113"/>
            <a:ext cx="45037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fig0411ac_thumb.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48163" y="1662113"/>
            <a:ext cx="45037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fig0411ad_thumb.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48163" y="1662113"/>
            <a:ext cx="45037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fig0411ae_thumb.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48163" y="1662113"/>
            <a:ext cx="45037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6299" name="Rectangle 11"/>
          <p:cNvSpPr>
            <a:spLocks noChangeArrowheads="1"/>
          </p:cNvSpPr>
          <p:nvPr/>
        </p:nvSpPr>
        <p:spPr bwMode="auto">
          <a:xfrm>
            <a:off x="228600" y="2708920"/>
            <a:ext cx="4343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2.</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At $1.00 a bottle, there is a </a:t>
            </a:r>
            <a:r>
              <a:rPr kumimoji="0" lang="en-US" sz="1800" b="0" i="0" u="sng" strike="noStrike" kern="1200" cap="none" spc="0" normalizeH="0" baseline="0" noProof="0" dirty="0">
                <a:ln>
                  <a:noFill/>
                </a:ln>
                <a:solidFill>
                  <a:srgbClr val="002060"/>
                </a:solidFill>
                <a:effectLst/>
                <a:uLnTx/>
                <a:uFillTx/>
                <a:latin typeface="Arial" charset="0"/>
                <a:ea typeface="ＭＳ Ｐゴシック" charset="0"/>
                <a:cs typeface="+mn-cs"/>
              </a:rPr>
              <a:t>shortage</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 so the price rises to $1.50.</a:t>
            </a:r>
            <a:endParaRPr kumimoji="0" lang="en-US" sz="2800" b="1"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421208498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6292"/>
                                        </p:tgtEl>
                                        <p:attrNameLst>
                                          <p:attrName>style.visibility</p:attrName>
                                        </p:attrNameLst>
                                      </p:cBhvr>
                                      <p:to>
                                        <p:strVal val="visible"/>
                                      </p:to>
                                    </p:set>
                                    <p:animEffect transition="in" filter="wipe(left)">
                                      <p:cBhvr>
                                        <p:cTn id="7" dur="500"/>
                                        <p:tgtEl>
                                          <p:spTgt spid="39629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1000"/>
                                        <p:tgtEl>
                                          <p:spTgt spid="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96299"/>
                                        </p:tgtEl>
                                        <p:attrNameLst>
                                          <p:attrName>style.visibility</p:attrName>
                                        </p:attrNameLst>
                                      </p:cBhvr>
                                      <p:to>
                                        <p:strVal val="visible"/>
                                      </p:to>
                                    </p:set>
                                    <p:animEffect transition="in" filter="wipe(left)">
                                      <p:cBhvr>
                                        <p:cTn id="16" dur="500"/>
                                        <p:tgtEl>
                                          <p:spTgt spid="396299"/>
                                        </p:tgtEl>
                                      </p:cBhvr>
                                    </p:animEffect>
                                  </p:childTnLst>
                                </p:cTn>
                              </p:par>
                            </p:childTnLst>
                          </p:cTn>
                        </p:par>
                        <p:par>
                          <p:cTn id="17" fill="hold" nodeType="afterGroup">
                            <p:stCondLst>
                              <p:cond delay="500"/>
                            </p:stCondLst>
                            <p:childTnLst>
                              <p:par>
                                <p:cTn id="18" presetID="22" presetClass="entr" presetSubtype="4"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1000"/>
                                        <p:tgtEl>
                                          <p:spTgt spid="1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96300"/>
                                        </p:tgtEl>
                                        <p:attrNameLst>
                                          <p:attrName>style.visibility</p:attrName>
                                        </p:attrNameLst>
                                      </p:cBhvr>
                                      <p:to>
                                        <p:strVal val="visible"/>
                                      </p:to>
                                    </p:set>
                                    <p:animEffect transition="in" filter="wipe(left)">
                                      <p:cBhvr>
                                        <p:cTn id="25" dur="500"/>
                                        <p:tgtEl>
                                          <p:spTgt spid="396300"/>
                                        </p:tgtEl>
                                      </p:cBhvr>
                                    </p:animEffect>
                                  </p:childTnLst>
                                </p:cTn>
                              </p:par>
                            </p:childTnLst>
                          </p:cTn>
                        </p:par>
                        <p:par>
                          <p:cTn id="26" fill="hold" nodeType="afterGroup">
                            <p:stCondLst>
                              <p:cond delay="500"/>
                            </p:stCondLst>
                            <p:childTnLst>
                              <p:par>
                                <p:cTn id="27" presetID="22" presetClass="entr" presetSubtype="4"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1000"/>
                                        <p:tgtEl>
                                          <p:spTgt spid="18"/>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396301"/>
                                        </p:tgtEl>
                                        <p:attrNameLst>
                                          <p:attrName>style.visibility</p:attrName>
                                        </p:attrNameLst>
                                      </p:cBhvr>
                                      <p:to>
                                        <p:strVal val="visible"/>
                                      </p:to>
                                    </p:set>
                                    <p:animEffect transition="in" filter="wipe(left)">
                                      <p:cBhvr>
                                        <p:cTn id="33" dur="500"/>
                                        <p:tgtEl>
                                          <p:spTgt spid="396301"/>
                                        </p:tgtEl>
                                      </p:cBhvr>
                                    </p:animEffect>
                                  </p:childTnLst>
                                </p:cTn>
                              </p:par>
                            </p:childTnLst>
                          </p:cTn>
                        </p:par>
                        <p:par>
                          <p:cTn id="34" fill="hold" nodeType="after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2" grpId="0" autoUpdateAnimBg="0"/>
      <p:bldP spid="396300" grpId="0" autoUpdateAnimBg="0"/>
      <p:bldP spid="396301" grpId="0" autoUpdateAnimBg="0"/>
      <p:bldP spid="39629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2271" y="332656"/>
            <a:ext cx="8219256" cy="562074"/>
          </a:xfrm>
        </p:spPr>
        <p:txBody>
          <a:bodyPr/>
          <a:lstStyle/>
          <a:p>
            <a:pPr algn="ctr"/>
            <a:r>
              <a:rPr lang="en-GB" dirty="0"/>
              <a:t>Fall in Demand</a:t>
            </a:r>
          </a:p>
        </p:txBody>
      </p:sp>
      <p:sp>
        <p:nvSpPr>
          <p:cNvPr id="2" name="Content Placeholder 1"/>
          <p:cNvSpPr>
            <a:spLocks noGrp="1"/>
          </p:cNvSpPr>
          <p:nvPr>
            <p:ph sz="half" idx="2"/>
          </p:nvPr>
        </p:nvSpPr>
        <p:spPr>
          <a:xfrm>
            <a:off x="426368" y="1196752"/>
            <a:ext cx="8280920" cy="4608513"/>
          </a:xfrm>
        </p:spPr>
        <p:txBody>
          <a:bodyPr/>
          <a:lstStyle/>
          <a:p>
            <a:pPr marL="342900" indent="-342900">
              <a:buClr>
                <a:srgbClr val="0DB4E6"/>
              </a:buClr>
              <a:buFont typeface="Wingdings" panose="05000000000000000000" pitchFamily="2" charset="2"/>
              <a:buChar char="§"/>
            </a:pPr>
            <a:r>
              <a:rPr lang="en-GB" dirty="0"/>
              <a:t>Now imagine that a new zero calorie sports drink is invented.</a:t>
            </a:r>
          </a:p>
          <a:p>
            <a:pPr marL="342900" indent="-342900">
              <a:buClr>
                <a:srgbClr val="0DB4E6"/>
              </a:buClr>
              <a:buFont typeface="Wingdings" panose="05000000000000000000" pitchFamily="2" charset="2"/>
              <a:buChar char="§"/>
            </a:pPr>
            <a:r>
              <a:rPr lang="en-GB" dirty="0"/>
              <a:t>- How will this affect the demand for bottled water?</a:t>
            </a:r>
          </a:p>
          <a:p>
            <a:pPr marL="342900" indent="-342900">
              <a:buClr>
                <a:srgbClr val="0DB4E6"/>
              </a:buClr>
              <a:buFont typeface="Wingdings" panose="05000000000000000000" pitchFamily="2" charset="2"/>
              <a:buChar char="§"/>
            </a:pPr>
            <a:r>
              <a:rPr lang="en-GB" dirty="0"/>
              <a:t>- The sports drink is a substitute for water so you would expect a fall in demand; demand curve shifts to the left.</a:t>
            </a:r>
          </a:p>
        </p:txBody>
      </p:sp>
    </p:spTree>
    <p:extLst>
      <p:ext uri="{BB962C8B-B14F-4D97-AF65-F5344CB8AC3E}">
        <p14:creationId xmlns:p14="http://schemas.microsoft.com/office/powerpoint/2010/main" val="25949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57200" y="454252"/>
            <a:ext cx="8219256" cy="562074"/>
          </a:xfrm>
        </p:spPr>
        <p:txBody>
          <a:bodyPr/>
          <a:lstStyle/>
          <a:p>
            <a:pPr algn="ctr" eaLnBrk="1" hangingPunct="1">
              <a:defRPr/>
            </a:pPr>
            <a:r>
              <a:rPr lang="en-US" dirty="0">
                <a:ea typeface="ＭＳ Ｐゴシック" charset="0"/>
              </a:rPr>
              <a:t>Fall in Demand</a:t>
            </a:r>
            <a:endParaRPr lang="en-US" dirty="0">
              <a:ea typeface="ＭＳ Ｐゴシック" charset="0"/>
              <a:cs typeface="+mj-cs"/>
            </a:endParaRPr>
          </a:p>
        </p:txBody>
      </p:sp>
      <p:sp>
        <p:nvSpPr>
          <p:cNvPr id="402436" name="Rectangle 4"/>
          <p:cNvSpPr>
            <a:spLocks noChangeArrowheads="1"/>
          </p:cNvSpPr>
          <p:nvPr/>
        </p:nvSpPr>
        <p:spPr bwMode="auto">
          <a:xfrm>
            <a:off x="76200" y="1700808"/>
            <a:ext cx="4351784"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519113" marR="0" lvl="0" indent="-344488"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1</a:t>
            </a:r>
            <a:r>
              <a:rPr kumimoji="0" lang="en-US" b="1" i="0" u="none" strike="noStrike" kern="1200" cap="none" spc="0" normalizeH="0" baseline="0" noProof="0" dirty="0">
                <a:ln>
                  <a:noFill/>
                </a:ln>
                <a:solidFill>
                  <a:prstClr val="black"/>
                </a:solidFill>
                <a:effectLst/>
                <a:uLnTx/>
                <a:uFillTx/>
                <a:latin typeface="Arial" charset="0"/>
                <a:ea typeface="ＭＳ Ｐゴシック" charset="0"/>
                <a:cs typeface="+mn-cs"/>
              </a:rPr>
              <a:t>.</a:t>
            </a:r>
            <a:r>
              <a:rPr kumimoji="0" lang="en-US"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b="0" i="0" u="none" strike="noStrike" kern="1200" cap="none" spc="0" normalizeH="0" baseline="0" noProof="0" dirty="0">
                <a:ln>
                  <a:noFill/>
                </a:ln>
                <a:solidFill>
                  <a:srgbClr val="002060"/>
                </a:solidFill>
                <a:effectLst/>
                <a:uLnTx/>
                <a:uFillTx/>
                <a:latin typeface="Arial" charset="0"/>
                <a:ea typeface="ＭＳ Ｐゴシック" charset="0"/>
                <a:cs typeface="+mn-cs"/>
              </a:rPr>
              <a:t>A decrease in demand shifts the demand curve leftward (D0 to D2).</a:t>
            </a:r>
            <a:endParaRPr kumimoji="0" lang="en-US" b="1"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sp>
        <p:nvSpPr>
          <p:cNvPr id="402443" name="Rectangle 11"/>
          <p:cNvSpPr>
            <a:spLocks noChangeArrowheads="1"/>
          </p:cNvSpPr>
          <p:nvPr/>
        </p:nvSpPr>
        <p:spPr bwMode="auto">
          <a:xfrm>
            <a:off x="76200" y="2636912"/>
            <a:ext cx="441642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519113" marR="0" lvl="0" indent="-290513"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2.</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At $1.00 a bottle, there is a </a:t>
            </a:r>
            <a:r>
              <a:rPr kumimoji="0" lang="en-US" sz="1800" b="0" i="0" u="sng" strike="noStrike" kern="1200" cap="none" spc="0" normalizeH="0" baseline="0" noProof="0" dirty="0">
                <a:ln>
                  <a:noFill/>
                </a:ln>
                <a:solidFill>
                  <a:srgbClr val="002060"/>
                </a:solidFill>
                <a:effectLst/>
                <a:uLnTx/>
                <a:uFillTx/>
                <a:latin typeface="Arial" charset="0"/>
                <a:ea typeface="ＭＳ Ｐゴシック" charset="0"/>
                <a:cs typeface="+mn-cs"/>
              </a:rPr>
              <a:t>surplus</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 so the price falls to $0.75.</a:t>
            </a:r>
            <a:endParaRPr kumimoji="0" lang="en-US" sz="2800" b="1"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sp>
        <p:nvSpPr>
          <p:cNvPr id="402444" name="Rectangle 12"/>
          <p:cNvSpPr>
            <a:spLocks noChangeArrowheads="1"/>
          </p:cNvSpPr>
          <p:nvPr/>
        </p:nvSpPr>
        <p:spPr bwMode="auto">
          <a:xfrm>
            <a:off x="76200" y="3573016"/>
            <a:ext cx="44164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631825" marR="0" lvl="0" indent="-403225"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3.</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Quantity supplied decreases along the supply curve.</a:t>
            </a:r>
            <a:endParaRPr kumimoji="0" lang="en-US" sz="2800" b="1"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sp>
        <p:nvSpPr>
          <p:cNvPr id="402445" name="Rectangle 13"/>
          <p:cNvSpPr>
            <a:spLocks noChangeArrowheads="1"/>
          </p:cNvSpPr>
          <p:nvPr/>
        </p:nvSpPr>
        <p:spPr bwMode="auto">
          <a:xfrm>
            <a:off x="152400" y="4487417"/>
            <a:ext cx="4038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519113" marR="0" lvl="0" indent="-344488"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4.</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Equilibrium quantity decreases to 9m bottles per day.</a:t>
            </a:r>
            <a:endParaRPr kumimoji="0" lang="en-US" sz="2800" b="1"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pic>
        <p:nvPicPr>
          <p:cNvPr id="132103" name="Picture 19" descr="fig0411ba_thumb.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8163" y="1662113"/>
            <a:ext cx="45037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fig0411bb_thum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48163" y="1662113"/>
            <a:ext cx="45037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fig0411bc_thumb.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48163" y="1662113"/>
            <a:ext cx="45037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fig0411bd_thumb.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48163" y="1662113"/>
            <a:ext cx="45037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fig0411be_thumb.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48163" y="1662113"/>
            <a:ext cx="45037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28269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2436"/>
                                        </p:tgtEl>
                                        <p:attrNameLst>
                                          <p:attrName>style.visibility</p:attrName>
                                        </p:attrNameLst>
                                      </p:cBhvr>
                                      <p:to>
                                        <p:strVal val="visible"/>
                                      </p:to>
                                    </p:set>
                                    <p:animEffect transition="in" filter="wipe(left)">
                                      <p:cBhvr>
                                        <p:cTn id="7" dur="500"/>
                                        <p:tgtEl>
                                          <p:spTgt spid="402436"/>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1000"/>
                                        <p:tgtEl>
                                          <p:spTgt spid="2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02443"/>
                                        </p:tgtEl>
                                        <p:attrNameLst>
                                          <p:attrName>style.visibility</p:attrName>
                                        </p:attrNameLst>
                                      </p:cBhvr>
                                      <p:to>
                                        <p:strVal val="visible"/>
                                      </p:to>
                                    </p:set>
                                    <p:animEffect transition="in" filter="wipe(left)">
                                      <p:cBhvr>
                                        <p:cTn id="16" dur="500"/>
                                        <p:tgtEl>
                                          <p:spTgt spid="402443"/>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up)">
                                      <p:cBhvr>
                                        <p:cTn id="20" dur="1000"/>
                                        <p:tgtEl>
                                          <p:spTgt spid="2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02444"/>
                                        </p:tgtEl>
                                        <p:attrNameLst>
                                          <p:attrName>style.visibility</p:attrName>
                                        </p:attrNameLst>
                                      </p:cBhvr>
                                      <p:to>
                                        <p:strVal val="visible"/>
                                      </p:to>
                                    </p:set>
                                    <p:animEffect transition="in" filter="wipe(left)">
                                      <p:cBhvr>
                                        <p:cTn id="25" dur="500"/>
                                        <p:tgtEl>
                                          <p:spTgt spid="402444"/>
                                        </p:tgtEl>
                                      </p:cBhvr>
                                    </p:animEffect>
                                  </p:childTnLst>
                                </p:cTn>
                              </p:par>
                            </p:childTnLst>
                          </p:cTn>
                        </p:par>
                        <p:par>
                          <p:cTn id="26" fill="hold" nodeType="afterGroup">
                            <p:stCondLst>
                              <p:cond delay="500"/>
                            </p:stCondLst>
                            <p:childTnLst>
                              <p:par>
                                <p:cTn id="27" presetID="22" presetClass="entr" presetSubtype="2"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right)">
                                      <p:cBhvr>
                                        <p:cTn id="29" dur="1000"/>
                                        <p:tgtEl>
                                          <p:spTgt spid="2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02445"/>
                                        </p:tgtEl>
                                        <p:attrNameLst>
                                          <p:attrName>style.visibility</p:attrName>
                                        </p:attrNameLst>
                                      </p:cBhvr>
                                      <p:to>
                                        <p:strVal val="visible"/>
                                      </p:to>
                                    </p:set>
                                    <p:animEffect transition="in" filter="wipe(left)">
                                      <p:cBhvr>
                                        <p:cTn id="34" dur="500"/>
                                        <p:tgtEl>
                                          <p:spTgt spid="402445"/>
                                        </p:tgtEl>
                                      </p:cBhvr>
                                    </p:animEffect>
                                  </p:childTnLst>
                                </p:cTn>
                              </p:par>
                            </p:childTnLst>
                          </p:cTn>
                        </p:par>
                        <p:par>
                          <p:cTn id="35" fill="hold" nodeType="afterGroup">
                            <p:stCondLst>
                              <p:cond delay="5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6" grpId="0" autoUpdateAnimBg="0"/>
      <p:bldP spid="402443" grpId="0" autoUpdateAnimBg="0"/>
      <p:bldP spid="402444" grpId="0" autoUpdateAnimBg="0"/>
      <p:bldP spid="40244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2656"/>
            <a:ext cx="8219256" cy="562074"/>
          </a:xfrm>
        </p:spPr>
        <p:txBody>
          <a:bodyPr/>
          <a:lstStyle/>
          <a:p>
            <a:pPr algn="ctr"/>
            <a:r>
              <a:rPr lang="en-GB" dirty="0"/>
              <a:t>A Change in Supply</a:t>
            </a:r>
          </a:p>
        </p:txBody>
      </p:sp>
      <p:sp>
        <p:nvSpPr>
          <p:cNvPr id="2" name="Content Placeholder 1"/>
          <p:cNvSpPr>
            <a:spLocks noGrp="1"/>
          </p:cNvSpPr>
          <p:nvPr>
            <p:ph sz="half" idx="2"/>
          </p:nvPr>
        </p:nvSpPr>
        <p:spPr>
          <a:xfrm>
            <a:off x="426368" y="1124744"/>
            <a:ext cx="8280920" cy="4608513"/>
          </a:xfrm>
        </p:spPr>
        <p:txBody>
          <a:bodyPr/>
          <a:lstStyle/>
          <a:p>
            <a:pPr marL="342900" indent="-342900">
              <a:buClr>
                <a:srgbClr val="0DB4E6"/>
              </a:buClr>
              <a:buFont typeface="Wingdings" panose="05000000000000000000" pitchFamily="2" charset="2"/>
              <a:buChar char="§"/>
            </a:pPr>
            <a:r>
              <a:rPr lang="en-GB" dirty="0">
                <a:solidFill>
                  <a:srgbClr val="002060"/>
                </a:solidFill>
              </a:rPr>
              <a:t>Now consider the effect of a change in supply.</a:t>
            </a:r>
          </a:p>
          <a:p>
            <a:pPr marL="342900" indent="-342900">
              <a:buClr>
                <a:srgbClr val="0DB4E6"/>
              </a:buClr>
              <a:buFont typeface="Wingdings" panose="05000000000000000000" pitchFamily="2" charset="2"/>
              <a:buChar char="§"/>
            </a:pPr>
            <a:r>
              <a:rPr lang="en-GB" dirty="0">
                <a:solidFill>
                  <a:srgbClr val="002060"/>
                </a:solidFill>
              </a:rPr>
              <a:t>Imagine that a number of European producers of bottled water buy springs and open plants in the US.</a:t>
            </a:r>
          </a:p>
          <a:p>
            <a:pPr marL="342900" indent="-342900">
              <a:buClr>
                <a:srgbClr val="0DB4E6"/>
              </a:buClr>
              <a:buFont typeface="Wingdings" panose="05000000000000000000" pitchFamily="2" charset="2"/>
              <a:buChar char="§"/>
            </a:pPr>
            <a:r>
              <a:rPr lang="en-GB" dirty="0">
                <a:solidFill>
                  <a:srgbClr val="002060"/>
                </a:solidFill>
              </a:rPr>
              <a:t>This will increase the supply of bottled water in the US, thus the curve shifts to the right.</a:t>
            </a:r>
          </a:p>
        </p:txBody>
      </p:sp>
    </p:spTree>
    <p:extLst>
      <p:ext uri="{BB962C8B-B14F-4D97-AF65-F5344CB8AC3E}">
        <p14:creationId xmlns:p14="http://schemas.microsoft.com/office/powerpoint/2010/main" val="165707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67544" y="382539"/>
            <a:ext cx="8219256" cy="562074"/>
          </a:xfrm>
        </p:spPr>
        <p:txBody>
          <a:bodyPr/>
          <a:lstStyle/>
          <a:p>
            <a:pPr algn="ctr" eaLnBrk="1" hangingPunct="1">
              <a:defRPr/>
            </a:pPr>
            <a:r>
              <a:rPr lang="en-US" dirty="0">
                <a:ea typeface="ＭＳ Ｐゴシック" charset="0"/>
                <a:cs typeface="+mj-cs"/>
              </a:rPr>
              <a:t>Increase in Supply</a:t>
            </a:r>
          </a:p>
        </p:txBody>
      </p:sp>
      <p:sp>
        <p:nvSpPr>
          <p:cNvPr id="406532" name="Rectangle 4"/>
          <p:cNvSpPr>
            <a:spLocks noChangeArrowheads="1"/>
          </p:cNvSpPr>
          <p:nvPr/>
        </p:nvSpPr>
        <p:spPr bwMode="auto">
          <a:xfrm>
            <a:off x="77885" y="1722512"/>
            <a:ext cx="4297363"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519113" marR="0" lvl="0" indent="-344488"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1.</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An increase in supply shifts the supply curve rightward (S0 to S1).</a:t>
            </a:r>
            <a:endParaRPr kumimoji="0" lang="en-US" sz="2800" b="1"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sp>
        <p:nvSpPr>
          <p:cNvPr id="406539" name="Rectangle 11"/>
          <p:cNvSpPr>
            <a:spLocks noChangeArrowheads="1"/>
          </p:cNvSpPr>
          <p:nvPr/>
        </p:nvSpPr>
        <p:spPr bwMode="auto">
          <a:xfrm>
            <a:off x="-13396" y="2484512"/>
            <a:ext cx="429736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574675" marR="0" lvl="0" indent="-346075"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2.</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At $1 a bottle, there is a </a:t>
            </a:r>
            <a:r>
              <a:rPr kumimoji="0" lang="en-US" sz="1800" b="0" i="0" u="sng" strike="noStrike" kern="1200" cap="none" spc="0" normalizeH="0" baseline="0" noProof="0" dirty="0">
                <a:ln>
                  <a:noFill/>
                </a:ln>
                <a:solidFill>
                  <a:srgbClr val="002060"/>
                </a:solidFill>
                <a:effectLst/>
                <a:uLnTx/>
                <a:uFillTx/>
                <a:latin typeface="Arial" charset="0"/>
                <a:ea typeface="ＭＳ Ｐゴシック" charset="0"/>
                <a:cs typeface="+mn-cs"/>
              </a:rPr>
              <a:t>surplus</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 so the price falls to $0.75.</a:t>
            </a:r>
            <a:endParaRPr kumimoji="0" lang="en-US" sz="2800" b="1"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sp>
        <p:nvSpPr>
          <p:cNvPr id="406540" name="Rectangle 12"/>
          <p:cNvSpPr>
            <a:spLocks noChangeArrowheads="1"/>
          </p:cNvSpPr>
          <p:nvPr/>
        </p:nvSpPr>
        <p:spPr bwMode="auto">
          <a:xfrm>
            <a:off x="35496" y="3217912"/>
            <a:ext cx="4419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574675" marR="0" lvl="0" indent="-40005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3.</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Quantity demanded increases along the demand curve.</a:t>
            </a:r>
            <a:endParaRPr kumimoji="0" lang="en-US" sz="2800" b="1"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sp>
        <p:nvSpPr>
          <p:cNvPr id="406541" name="Rectangle 13"/>
          <p:cNvSpPr>
            <a:spLocks noChangeArrowheads="1"/>
          </p:cNvSpPr>
          <p:nvPr/>
        </p:nvSpPr>
        <p:spPr bwMode="auto">
          <a:xfrm>
            <a:off x="-13396" y="4093872"/>
            <a:ext cx="3810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576263" marR="0" lvl="0" indent="-347663"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4.</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Equilibrium quantity increases to 11m.</a:t>
            </a:r>
            <a:endParaRPr kumimoji="0" lang="en-US" sz="2800" b="1"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pic>
        <p:nvPicPr>
          <p:cNvPr id="140295" name="Picture 14" descr="fig0412aa_thumb.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8163" y="1662113"/>
            <a:ext cx="45545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fig0412ab_thum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48163" y="1662113"/>
            <a:ext cx="45545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fig0412ac_thumb.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48163" y="1662113"/>
            <a:ext cx="45545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fig0412ad_thumb.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48163" y="1662113"/>
            <a:ext cx="45545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fig0412ae_thumb.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48163" y="1662113"/>
            <a:ext cx="45545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231671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6532"/>
                                        </p:tgtEl>
                                        <p:attrNameLst>
                                          <p:attrName>style.visibility</p:attrName>
                                        </p:attrNameLst>
                                      </p:cBhvr>
                                      <p:to>
                                        <p:strVal val="visible"/>
                                      </p:to>
                                    </p:set>
                                    <p:animEffect transition="in" filter="wipe(left)">
                                      <p:cBhvr>
                                        <p:cTn id="7" dur="500"/>
                                        <p:tgtEl>
                                          <p:spTgt spid="40653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1000"/>
                                        <p:tgtEl>
                                          <p:spTgt spid="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06539"/>
                                        </p:tgtEl>
                                        <p:attrNameLst>
                                          <p:attrName>style.visibility</p:attrName>
                                        </p:attrNameLst>
                                      </p:cBhvr>
                                      <p:to>
                                        <p:strVal val="visible"/>
                                      </p:to>
                                    </p:set>
                                    <p:animEffect transition="in" filter="wipe(left)">
                                      <p:cBhvr>
                                        <p:cTn id="16" dur="500"/>
                                        <p:tgtEl>
                                          <p:spTgt spid="406539"/>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1000"/>
                                        <p:tgtEl>
                                          <p:spTgt spid="1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06540"/>
                                        </p:tgtEl>
                                        <p:attrNameLst>
                                          <p:attrName>style.visibility</p:attrName>
                                        </p:attrNameLst>
                                      </p:cBhvr>
                                      <p:to>
                                        <p:strVal val="visible"/>
                                      </p:to>
                                    </p:set>
                                    <p:animEffect transition="in" filter="wipe(left)">
                                      <p:cBhvr>
                                        <p:cTn id="25" dur="500"/>
                                        <p:tgtEl>
                                          <p:spTgt spid="406540"/>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1000"/>
                                        <p:tgtEl>
                                          <p:spTgt spid="18"/>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406541"/>
                                        </p:tgtEl>
                                        <p:attrNameLst>
                                          <p:attrName>style.visibility</p:attrName>
                                        </p:attrNameLst>
                                      </p:cBhvr>
                                      <p:to>
                                        <p:strVal val="visible"/>
                                      </p:to>
                                    </p:set>
                                    <p:animEffect transition="in" filter="wipe(left)">
                                      <p:cBhvr>
                                        <p:cTn id="33" dur="500"/>
                                        <p:tgtEl>
                                          <p:spTgt spid="406541"/>
                                        </p:tgtEl>
                                      </p:cBhvr>
                                    </p:animEffect>
                                  </p:childTnLst>
                                </p:cTn>
                              </p:par>
                            </p:childTnLst>
                          </p:cTn>
                        </p:par>
                        <p:par>
                          <p:cTn id="34" fill="hold" nodeType="after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2" grpId="0" autoUpdateAnimBg="0"/>
      <p:bldP spid="406539" grpId="0" autoUpdateAnimBg="0"/>
      <p:bldP spid="406540" grpId="0" autoUpdateAnimBg="0"/>
      <p:bldP spid="40654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2656"/>
            <a:ext cx="8219256" cy="562074"/>
          </a:xfrm>
        </p:spPr>
        <p:txBody>
          <a:bodyPr>
            <a:normAutofit fontScale="90000"/>
          </a:bodyPr>
          <a:lstStyle/>
          <a:p>
            <a:pPr algn="ctr"/>
            <a:r>
              <a:rPr lang="en-GB" dirty="0"/>
              <a:t>Growing Supply in the ‘Real World’</a:t>
            </a:r>
          </a:p>
        </p:txBody>
      </p:sp>
      <p:sp>
        <p:nvSpPr>
          <p:cNvPr id="2" name="Content Placeholder 1"/>
          <p:cNvSpPr>
            <a:spLocks noGrp="1"/>
          </p:cNvSpPr>
          <p:nvPr>
            <p:ph sz="half" idx="2"/>
          </p:nvPr>
        </p:nvSpPr>
        <p:spPr>
          <a:xfrm>
            <a:off x="426368" y="1124744"/>
            <a:ext cx="8280920" cy="4608513"/>
          </a:xfrm>
        </p:spPr>
        <p:txBody>
          <a:bodyPr>
            <a:normAutofit fontScale="92500" lnSpcReduction="20000"/>
          </a:bodyPr>
          <a:lstStyle/>
          <a:p>
            <a:pPr marL="342900" indent="-342900">
              <a:buClr>
                <a:srgbClr val="0DB4E6"/>
              </a:buClr>
              <a:buFont typeface="Arial" panose="020B0604020202020204" pitchFamily="34" charset="0"/>
              <a:buChar char="•"/>
            </a:pPr>
            <a:r>
              <a:rPr lang="en-GB" sz="2000" dirty="0">
                <a:solidFill>
                  <a:srgbClr val="002060"/>
                </a:solidFill>
              </a:rPr>
              <a:t>‘Expectations of future oil supply key to explaining drop in price’ (June 2015)</a:t>
            </a:r>
          </a:p>
          <a:p>
            <a:pPr marL="342900" indent="-342900">
              <a:buClr>
                <a:srgbClr val="0DB4E6"/>
              </a:buClr>
              <a:buFont typeface="Arial" panose="020B0604020202020204" pitchFamily="34" charset="0"/>
              <a:buChar char="•"/>
            </a:pPr>
            <a:r>
              <a:rPr lang="en-GB" sz="2100" dirty="0">
                <a:solidFill>
                  <a:srgbClr val="002060"/>
                </a:solidFill>
              </a:rPr>
              <a:t>Between June 2014 and January 2019, the price of crude oil fell by nearly 60%, one of the three largest falls since the 1970s.  Even after the recovery in recent months, oil prices remain around 50% lower.</a:t>
            </a:r>
          </a:p>
          <a:p>
            <a:pPr marL="342900" indent="-342900">
              <a:buClr>
                <a:srgbClr val="0DB4E6"/>
              </a:buClr>
              <a:buFont typeface="Wingdings" panose="05000000000000000000" pitchFamily="2" charset="2"/>
              <a:buChar char="§"/>
            </a:pPr>
            <a:endParaRPr lang="en-GB" sz="2100" dirty="0">
              <a:solidFill>
                <a:srgbClr val="002060"/>
              </a:solidFill>
            </a:endParaRPr>
          </a:p>
          <a:p>
            <a:pPr fontAlgn="base"/>
            <a:r>
              <a:rPr lang="en-GB" sz="2100" dirty="0">
                <a:solidFill>
                  <a:srgbClr val="002060"/>
                </a:solidFill>
              </a:rPr>
              <a:t>      There are three potential explanations for the fall in prices:</a:t>
            </a:r>
          </a:p>
          <a:p>
            <a:pPr marL="342900" indent="-342900" fontAlgn="base">
              <a:buClr>
                <a:srgbClr val="0DB4E6"/>
              </a:buClr>
              <a:buFont typeface="Arial" panose="020B0604020202020204" pitchFamily="34" charset="0"/>
              <a:buChar char="•"/>
            </a:pPr>
            <a:r>
              <a:rPr lang="en-GB" sz="2100" dirty="0">
                <a:solidFill>
                  <a:srgbClr val="002060"/>
                </a:solidFill>
              </a:rPr>
              <a:t>Rapid increase in the actual supply of oil due to the resumption of Libyan production and the ongoing US shale-oil production boom, </a:t>
            </a:r>
          </a:p>
          <a:p>
            <a:pPr marL="342900" indent="-342900" fontAlgn="base">
              <a:buClr>
                <a:srgbClr val="0DB4E6"/>
              </a:buClr>
              <a:buFont typeface="Arial" panose="020B0604020202020204" pitchFamily="34" charset="0"/>
              <a:buChar char="•"/>
            </a:pPr>
            <a:r>
              <a:rPr lang="en-GB" sz="2100" dirty="0">
                <a:solidFill>
                  <a:srgbClr val="002060"/>
                </a:solidFill>
              </a:rPr>
              <a:t>Higher future supply of oil due to the decision by OPEC in November not to cut production despite plummeting prices. Many market participants saw this as a signal that the OPEC was willing to tolerate lower prices, perhaps in an effort to undercut high-cost oil production like shale-oil.</a:t>
            </a:r>
          </a:p>
          <a:p>
            <a:pPr marL="342900" indent="-342900" fontAlgn="base">
              <a:buClr>
                <a:srgbClr val="0DB4E6"/>
              </a:buClr>
              <a:buFont typeface="Arial" panose="020B0604020202020204" pitchFamily="34" charset="0"/>
              <a:buChar char="•"/>
            </a:pPr>
            <a:r>
              <a:rPr lang="en-GB" sz="2100" dirty="0">
                <a:solidFill>
                  <a:srgbClr val="002060"/>
                </a:solidFill>
              </a:rPr>
              <a:t>Slowing prospects for global growth, suggesting a weaker outlook for oil demand.</a:t>
            </a:r>
          </a:p>
          <a:p>
            <a:pPr marL="0" indent="0">
              <a:buNone/>
            </a:pPr>
            <a:endParaRPr lang="en-GB" u="sng" dirty="0">
              <a:hlinkClick r:id="rId2"/>
            </a:endParaRPr>
          </a:p>
          <a:p>
            <a:r>
              <a:rPr lang="en-GB" sz="1800" u="sng" dirty="0"/>
              <a:t>http://bankunderground.co.uk/2015/06/26/oil-is-not-as-it-seems-expectations-of-future-oil-supply-key-to-explaining-drop-in-price/</a:t>
            </a:r>
            <a:endParaRPr lang="en-GB" sz="1800" dirty="0"/>
          </a:p>
        </p:txBody>
      </p:sp>
    </p:spTree>
    <p:extLst>
      <p:ext uri="{BB962C8B-B14F-4D97-AF65-F5344CB8AC3E}">
        <p14:creationId xmlns:p14="http://schemas.microsoft.com/office/powerpoint/2010/main" val="16015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Module Content</a:t>
            </a:r>
          </a:p>
        </p:txBody>
      </p:sp>
      <p:sp>
        <p:nvSpPr>
          <p:cNvPr id="4" name="Rectangle 3"/>
          <p:cNvSpPr>
            <a:spLocks noGrp="1" noChangeArrowheads="1"/>
          </p:cNvSpPr>
          <p:nvPr>
            <p:ph sz="half" idx="2"/>
          </p:nvPr>
        </p:nvSpPr>
        <p:spPr>
          <a:xfrm>
            <a:off x="467544" y="1052736"/>
            <a:ext cx="8280920" cy="4680519"/>
          </a:xfrm>
        </p:spPr>
        <p:txBody>
          <a:bodyPr>
            <a:normAutofit/>
          </a:bodyPr>
          <a:lstStyle/>
          <a:p>
            <a:pPr>
              <a:lnSpc>
                <a:spcPct val="80000"/>
              </a:lnSpc>
            </a:pPr>
            <a:endParaRPr lang="en-GB" sz="2400" dirty="0"/>
          </a:p>
          <a:p>
            <a:pPr marL="342900" indent="-342900">
              <a:lnSpc>
                <a:spcPct val="80000"/>
              </a:lnSpc>
              <a:buFont typeface="Arial" panose="020B0604020202020204" pitchFamily="34" charset="0"/>
              <a:buChar char="•"/>
            </a:pPr>
            <a:r>
              <a:rPr lang="en-GB" dirty="0"/>
              <a:t>Introduction to economic concepts, scarcity, choice and opportunity cost.</a:t>
            </a:r>
          </a:p>
          <a:p>
            <a:pPr marL="342900" indent="-342900">
              <a:lnSpc>
                <a:spcPct val="80000"/>
              </a:lnSpc>
              <a:buFont typeface="Arial" panose="020B0604020202020204" pitchFamily="34" charset="0"/>
              <a:buChar char="•"/>
            </a:pPr>
            <a:endParaRPr lang="en-GB" sz="2400" dirty="0"/>
          </a:p>
          <a:p>
            <a:pPr marL="342900" indent="-342900">
              <a:lnSpc>
                <a:spcPct val="80000"/>
              </a:lnSpc>
              <a:buFont typeface="Arial" panose="020B0604020202020204" pitchFamily="34" charset="0"/>
              <a:buChar char="•"/>
            </a:pPr>
            <a:r>
              <a:rPr lang="en-GB" dirty="0"/>
              <a:t>Macro and </a:t>
            </a:r>
            <a:r>
              <a:rPr lang="en-GB" dirty="0">
                <a:solidFill>
                  <a:srgbClr val="FF0000"/>
                </a:solidFill>
              </a:rPr>
              <a:t>micro economic theory </a:t>
            </a:r>
            <a:r>
              <a:rPr lang="en-GB" dirty="0"/>
              <a:t>and how it influences development projects.</a:t>
            </a:r>
          </a:p>
          <a:p>
            <a:pPr marL="342900" indent="-342900">
              <a:lnSpc>
                <a:spcPct val="80000"/>
              </a:lnSpc>
              <a:buFont typeface="Arial" panose="020B0604020202020204" pitchFamily="34" charset="0"/>
              <a:buChar char="•"/>
            </a:pPr>
            <a:endParaRPr lang="en-GB" sz="2400" dirty="0"/>
          </a:p>
          <a:p>
            <a:pPr marL="342900" indent="-342900">
              <a:lnSpc>
                <a:spcPct val="80000"/>
              </a:lnSpc>
              <a:buFont typeface="Arial" panose="020B0604020202020204" pitchFamily="34" charset="0"/>
              <a:buChar char="•"/>
            </a:pPr>
            <a:r>
              <a:rPr lang="en-GB" dirty="0"/>
              <a:t>Real estate market forces, demand and supply, price elasticity, </a:t>
            </a:r>
            <a:r>
              <a:rPr lang="en-GB" dirty="0">
                <a:solidFill>
                  <a:srgbClr val="FF0000"/>
                </a:solidFill>
              </a:rPr>
              <a:t>market equilibrium, free market system</a:t>
            </a:r>
            <a:r>
              <a:rPr lang="en-GB" dirty="0"/>
              <a:t>.</a:t>
            </a:r>
          </a:p>
          <a:p>
            <a:pPr marL="342900" indent="-342900">
              <a:lnSpc>
                <a:spcPct val="80000"/>
              </a:lnSpc>
              <a:buFont typeface="Arial" panose="020B0604020202020204" pitchFamily="34" charset="0"/>
              <a:buChar char="•"/>
            </a:pPr>
            <a:endParaRPr lang="en-GB" sz="2400" dirty="0"/>
          </a:p>
          <a:p>
            <a:pPr marL="342900" indent="-342900">
              <a:lnSpc>
                <a:spcPct val="80000"/>
              </a:lnSpc>
              <a:buFont typeface="Arial" panose="020B0604020202020204" pitchFamily="34" charset="0"/>
              <a:buChar char="•"/>
            </a:pPr>
            <a:r>
              <a:rPr lang="en-GB" dirty="0"/>
              <a:t>Government intervention, control and regulation and how it impacts on market prices and costs.</a:t>
            </a:r>
            <a:endParaRPr lang="en-GB" sz="2400" dirty="0"/>
          </a:p>
        </p:txBody>
      </p:sp>
    </p:spTree>
    <p:extLst>
      <p:ext uri="{BB962C8B-B14F-4D97-AF65-F5344CB8AC3E}">
        <p14:creationId xmlns:p14="http://schemas.microsoft.com/office/powerpoint/2010/main" val="921747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algn="ctr" eaLnBrk="1" hangingPunct="1">
              <a:defRPr/>
            </a:pPr>
            <a:r>
              <a:rPr lang="en-US" dirty="0">
                <a:ea typeface="ＭＳ Ｐゴシック" charset="0"/>
                <a:cs typeface="+mj-cs"/>
              </a:rPr>
              <a:t>Decrease in Supply</a:t>
            </a:r>
          </a:p>
        </p:txBody>
      </p:sp>
      <p:sp>
        <p:nvSpPr>
          <p:cNvPr id="76803" name="Rectangle 3"/>
          <p:cNvSpPr>
            <a:spLocks noGrp="1" noChangeArrowheads="1"/>
          </p:cNvSpPr>
          <p:nvPr>
            <p:ph sz="half" idx="2"/>
          </p:nvPr>
        </p:nvSpPr>
        <p:spPr/>
        <p:txBody>
          <a:bodyPr>
            <a:normAutofit/>
          </a:bodyPr>
          <a:lstStyle/>
          <a:p>
            <a:r>
              <a:rPr lang="en-GB" dirty="0">
                <a:solidFill>
                  <a:srgbClr val="002060"/>
                </a:solidFill>
              </a:rPr>
              <a:t>Finally, consider the case where there is a drought and supply curve shifts to the left:</a:t>
            </a:r>
          </a:p>
        </p:txBody>
      </p:sp>
      <p:sp>
        <p:nvSpPr>
          <p:cNvPr id="407556" name="Rectangle 4"/>
          <p:cNvSpPr>
            <a:spLocks noChangeArrowheads="1"/>
          </p:cNvSpPr>
          <p:nvPr/>
        </p:nvSpPr>
        <p:spPr bwMode="auto">
          <a:xfrm>
            <a:off x="0" y="2113024"/>
            <a:ext cx="428396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5715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1</a:t>
            </a:r>
            <a:r>
              <a:rPr kumimoji="0" lang="en-US" sz="1800" b="1" i="0" u="none" strike="noStrike" kern="1200" cap="none" spc="0" normalizeH="0" baseline="0" noProof="0" dirty="0">
                <a:ln>
                  <a:noFill/>
                </a:ln>
                <a:solidFill>
                  <a:srgbClr val="002060"/>
                </a:solidFill>
                <a:effectLst/>
                <a:uLnTx/>
                <a:uFillTx/>
                <a:latin typeface="Arial" charset="0"/>
                <a:ea typeface="ＭＳ Ｐゴシック" charset="0"/>
                <a:cs typeface="+mn-cs"/>
              </a:rPr>
              <a:t>.</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 A decrease in supply shifts the supply curve leftward (S0 to S2).</a:t>
            </a:r>
            <a:endParaRPr kumimoji="0" lang="en-US" sz="2800" b="1"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sp>
        <p:nvSpPr>
          <p:cNvPr id="407557" name="Rectangle 5"/>
          <p:cNvSpPr>
            <a:spLocks noChangeArrowheads="1"/>
          </p:cNvSpPr>
          <p:nvPr/>
        </p:nvSpPr>
        <p:spPr bwMode="auto">
          <a:xfrm>
            <a:off x="69975" y="2924175"/>
            <a:ext cx="4038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51435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2.</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At $1.00 a bottle, there is a </a:t>
            </a:r>
            <a:r>
              <a:rPr kumimoji="0" lang="en-US" sz="1800" b="0" i="0" u="sng" strike="noStrike" kern="1200" cap="none" spc="0" normalizeH="0" baseline="0" noProof="0" dirty="0">
                <a:ln>
                  <a:noFill/>
                </a:ln>
                <a:solidFill>
                  <a:srgbClr val="002060"/>
                </a:solidFill>
                <a:effectLst/>
                <a:uLnTx/>
                <a:uFillTx/>
                <a:latin typeface="Arial" charset="0"/>
                <a:ea typeface="ＭＳ Ｐゴシック" charset="0"/>
                <a:cs typeface="+mn-cs"/>
              </a:rPr>
              <a:t>shortage</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 so the price rises to $1.50.</a:t>
            </a:r>
            <a:endParaRPr kumimoji="0" lang="en-US" sz="2800" b="1"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sp>
        <p:nvSpPr>
          <p:cNvPr id="407558" name="Rectangle 6"/>
          <p:cNvSpPr>
            <a:spLocks noChangeArrowheads="1"/>
          </p:cNvSpPr>
          <p:nvPr/>
        </p:nvSpPr>
        <p:spPr bwMode="auto">
          <a:xfrm>
            <a:off x="139950" y="3922736"/>
            <a:ext cx="4038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514350" marR="0" lvl="0" indent="-40005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3.</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Quantity demanded decreases along the demand curve.</a:t>
            </a:r>
            <a:endParaRPr kumimoji="0" lang="en-US" sz="2800" b="1"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sp>
        <p:nvSpPr>
          <p:cNvPr id="407559" name="Rectangle 7"/>
          <p:cNvSpPr>
            <a:spLocks noChangeArrowheads="1"/>
          </p:cNvSpPr>
          <p:nvPr/>
        </p:nvSpPr>
        <p:spPr bwMode="auto">
          <a:xfrm>
            <a:off x="139950" y="4775223"/>
            <a:ext cx="40386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4572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4.</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Equilibrium quantity decreases to 9m</a:t>
            </a:r>
            <a:endParaRPr kumimoji="0" lang="en-US" sz="2800" b="1"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pic>
        <p:nvPicPr>
          <p:cNvPr id="146439" name="Picture 14" descr="fig0412ba_thumb.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8163" y="1676400"/>
            <a:ext cx="454025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fig0412bb_thum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48163" y="1676400"/>
            <a:ext cx="454025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fig0412bc_thumb.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48163" y="1676400"/>
            <a:ext cx="454025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fig0412bd_thumb.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48163" y="1676400"/>
            <a:ext cx="454025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fig0412be_thumb.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48163" y="1676400"/>
            <a:ext cx="454025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325152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7556"/>
                                        </p:tgtEl>
                                        <p:attrNameLst>
                                          <p:attrName>style.visibility</p:attrName>
                                        </p:attrNameLst>
                                      </p:cBhvr>
                                      <p:to>
                                        <p:strVal val="visible"/>
                                      </p:to>
                                    </p:set>
                                    <p:animEffect transition="in" filter="wipe(left)">
                                      <p:cBhvr>
                                        <p:cTn id="7" dur="500"/>
                                        <p:tgtEl>
                                          <p:spTgt spid="407556"/>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right)">
                                      <p:cBhvr>
                                        <p:cTn id="11" dur="1000"/>
                                        <p:tgtEl>
                                          <p:spTgt spid="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07557"/>
                                        </p:tgtEl>
                                        <p:attrNameLst>
                                          <p:attrName>style.visibility</p:attrName>
                                        </p:attrNameLst>
                                      </p:cBhvr>
                                      <p:to>
                                        <p:strVal val="visible"/>
                                      </p:to>
                                    </p:set>
                                    <p:animEffect transition="in" filter="wipe(left)">
                                      <p:cBhvr>
                                        <p:cTn id="16" dur="500"/>
                                        <p:tgtEl>
                                          <p:spTgt spid="407557"/>
                                        </p:tgtEl>
                                      </p:cBhvr>
                                    </p:animEffect>
                                  </p:childTnLst>
                                </p:cTn>
                              </p:par>
                            </p:childTnLst>
                          </p:cTn>
                        </p:par>
                        <p:par>
                          <p:cTn id="17" fill="hold" nodeType="afterGroup">
                            <p:stCondLst>
                              <p:cond delay="500"/>
                            </p:stCondLst>
                            <p:childTnLst>
                              <p:par>
                                <p:cTn id="18" presetID="22" presetClass="entr" presetSubtype="4"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1000"/>
                                        <p:tgtEl>
                                          <p:spTgt spid="1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07558"/>
                                        </p:tgtEl>
                                        <p:attrNameLst>
                                          <p:attrName>style.visibility</p:attrName>
                                        </p:attrNameLst>
                                      </p:cBhvr>
                                      <p:to>
                                        <p:strVal val="visible"/>
                                      </p:to>
                                    </p:set>
                                    <p:animEffect transition="in" filter="wipe(left)">
                                      <p:cBhvr>
                                        <p:cTn id="25" dur="500"/>
                                        <p:tgtEl>
                                          <p:spTgt spid="407558"/>
                                        </p:tgtEl>
                                      </p:cBhvr>
                                    </p:animEffect>
                                  </p:childTnLst>
                                </p:cTn>
                              </p:par>
                            </p:childTnLst>
                          </p:cTn>
                        </p:par>
                        <p:par>
                          <p:cTn id="26" fill="hold" nodeType="afterGroup">
                            <p:stCondLst>
                              <p:cond delay="500"/>
                            </p:stCondLst>
                            <p:childTnLst>
                              <p:par>
                                <p:cTn id="27" presetID="22" presetClass="entr" presetSubtype="4"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1000"/>
                                        <p:tgtEl>
                                          <p:spTgt spid="18"/>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407559"/>
                                        </p:tgtEl>
                                        <p:attrNameLst>
                                          <p:attrName>style.visibility</p:attrName>
                                        </p:attrNameLst>
                                      </p:cBhvr>
                                      <p:to>
                                        <p:strVal val="visible"/>
                                      </p:to>
                                    </p:set>
                                    <p:animEffect transition="in" filter="wipe(left)">
                                      <p:cBhvr>
                                        <p:cTn id="33" dur="500"/>
                                        <p:tgtEl>
                                          <p:spTgt spid="407559"/>
                                        </p:tgtEl>
                                      </p:cBhvr>
                                    </p:animEffect>
                                  </p:childTnLst>
                                </p:cTn>
                              </p:par>
                            </p:childTnLst>
                          </p:cTn>
                        </p:par>
                        <p:par>
                          <p:cTn id="34" fill="hold" nodeType="afterGroup">
                            <p:stCondLst>
                              <p:cond delay="2000"/>
                            </p:stCondLst>
                            <p:childTnLst>
                              <p:par>
                                <p:cTn id="35" presetID="22" presetClass="entr" presetSubtype="2"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right)">
                                      <p:cBhvr>
                                        <p:cTn id="3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6" grpId="0" autoUpdateAnimBg="0"/>
      <p:bldP spid="407557" grpId="0" autoUpdateAnimBg="0"/>
      <p:bldP spid="407558" grpId="0" autoUpdateAnimBg="0"/>
      <p:bldP spid="407559"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57200" y="332656"/>
            <a:ext cx="8219256" cy="562074"/>
          </a:xfrm>
        </p:spPr>
        <p:txBody>
          <a:bodyPr/>
          <a:lstStyle/>
          <a:p>
            <a:pPr algn="ctr"/>
            <a:r>
              <a:rPr lang="en-GB" dirty="0"/>
              <a:t>Summary</a:t>
            </a:r>
          </a:p>
        </p:txBody>
      </p:sp>
      <p:sp>
        <p:nvSpPr>
          <p:cNvPr id="190467" name="Rectangle 3"/>
          <p:cNvSpPr>
            <a:spLocks noGrp="1" noChangeArrowheads="1"/>
          </p:cNvSpPr>
          <p:nvPr>
            <p:ph sz="half" idx="2"/>
          </p:nvPr>
        </p:nvSpPr>
        <p:spPr>
          <a:xfrm>
            <a:off x="426368" y="1052736"/>
            <a:ext cx="8280920" cy="4608513"/>
          </a:xfrm>
        </p:spPr>
        <p:txBody>
          <a:bodyPr>
            <a:normAutofit/>
          </a:bodyPr>
          <a:lstStyle/>
          <a:p>
            <a:pPr>
              <a:lnSpc>
                <a:spcPct val="80000"/>
              </a:lnSpc>
              <a:buFontTx/>
              <a:buNone/>
            </a:pPr>
            <a:r>
              <a:rPr lang="en-GB" sz="1800" i="1" dirty="0"/>
              <a:t>    </a:t>
            </a:r>
            <a:r>
              <a:rPr lang="en-GB" sz="2900" i="1" dirty="0">
                <a:solidFill>
                  <a:srgbClr val="002060"/>
                </a:solidFill>
              </a:rPr>
              <a:t>Assuming a downward sloping demand curve and upward sloping supply curve:</a:t>
            </a:r>
          </a:p>
          <a:p>
            <a:pPr marL="457200" indent="-457200">
              <a:lnSpc>
                <a:spcPct val="80000"/>
              </a:lnSpc>
              <a:buClr>
                <a:srgbClr val="0DB4E6"/>
              </a:buClr>
              <a:buFont typeface="Wingdings" panose="05000000000000000000" pitchFamily="2" charset="2"/>
              <a:buChar char="§"/>
            </a:pPr>
            <a:r>
              <a:rPr lang="en-GB" sz="2900" dirty="0">
                <a:solidFill>
                  <a:srgbClr val="002060"/>
                </a:solidFill>
              </a:rPr>
              <a:t>An </a:t>
            </a:r>
            <a:r>
              <a:rPr lang="en-GB" sz="2900" b="1" dirty="0">
                <a:solidFill>
                  <a:srgbClr val="002060"/>
                </a:solidFill>
              </a:rPr>
              <a:t>outward shift in demand </a:t>
            </a:r>
            <a:r>
              <a:rPr lang="en-GB" sz="2900" dirty="0">
                <a:solidFill>
                  <a:srgbClr val="FF0000"/>
                </a:solidFill>
              </a:rPr>
              <a:t>increases</a:t>
            </a:r>
            <a:r>
              <a:rPr lang="en-GB" sz="2900" dirty="0">
                <a:solidFill>
                  <a:srgbClr val="002060"/>
                </a:solidFill>
              </a:rPr>
              <a:t> the equilibrium price and quantity</a:t>
            </a:r>
          </a:p>
          <a:p>
            <a:pPr marL="457200" indent="-457200">
              <a:lnSpc>
                <a:spcPct val="80000"/>
              </a:lnSpc>
              <a:buClr>
                <a:srgbClr val="0DB4E6"/>
              </a:buClr>
              <a:buFont typeface="Wingdings" panose="05000000000000000000" pitchFamily="2" charset="2"/>
              <a:buChar char="§"/>
            </a:pPr>
            <a:r>
              <a:rPr lang="en-GB" sz="2900" dirty="0">
                <a:solidFill>
                  <a:srgbClr val="002060"/>
                </a:solidFill>
              </a:rPr>
              <a:t>An</a:t>
            </a:r>
            <a:r>
              <a:rPr lang="en-GB" sz="2900" b="1" dirty="0">
                <a:solidFill>
                  <a:srgbClr val="002060"/>
                </a:solidFill>
              </a:rPr>
              <a:t> inward shift in demand </a:t>
            </a:r>
            <a:r>
              <a:rPr lang="en-GB" sz="2900" dirty="0">
                <a:solidFill>
                  <a:srgbClr val="FF0000"/>
                </a:solidFill>
              </a:rPr>
              <a:t>decreases</a:t>
            </a:r>
            <a:r>
              <a:rPr lang="en-GB" sz="2900" dirty="0">
                <a:solidFill>
                  <a:srgbClr val="002060"/>
                </a:solidFill>
              </a:rPr>
              <a:t> the equilibrium price and quantity</a:t>
            </a:r>
          </a:p>
          <a:p>
            <a:pPr marL="457200" indent="-457200">
              <a:lnSpc>
                <a:spcPct val="80000"/>
              </a:lnSpc>
              <a:buClr>
                <a:srgbClr val="0DB4E6"/>
              </a:buClr>
              <a:buFont typeface="Wingdings" panose="05000000000000000000" pitchFamily="2" charset="2"/>
              <a:buChar char="§"/>
            </a:pPr>
            <a:r>
              <a:rPr lang="en-GB" sz="2900" dirty="0">
                <a:solidFill>
                  <a:srgbClr val="002060"/>
                </a:solidFill>
              </a:rPr>
              <a:t>An</a:t>
            </a:r>
            <a:r>
              <a:rPr lang="en-GB" sz="2900" b="1" dirty="0">
                <a:solidFill>
                  <a:srgbClr val="002060"/>
                </a:solidFill>
              </a:rPr>
              <a:t> outward shift in supply</a:t>
            </a:r>
            <a:r>
              <a:rPr lang="en-GB" sz="2900" dirty="0">
                <a:solidFill>
                  <a:srgbClr val="002060"/>
                </a:solidFill>
              </a:rPr>
              <a:t> </a:t>
            </a:r>
            <a:r>
              <a:rPr lang="en-GB" sz="2900" dirty="0">
                <a:solidFill>
                  <a:srgbClr val="FF0000"/>
                </a:solidFill>
              </a:rPr>
              <a:t>decreases</a:t>
            </a:r>
            <a:r>
              <a:rPr lang="en-GB" sz="2900" dirty="0">
                <a:solidFill>
                  <a:srgbClr val="002060"/>
                </a:solidFill>
              </a:rPr>
              <a:t> the equilibrium price and </a:t>
            </a:r>
            <a:r>
              <a:rPr lang="en-GB" sz="2900" dirty="0">
                <a:solidFill>
                  <a:srgbClr val="FF0000"/>
                </a:solidFill>
              </a:rPr>
              <a:t>increases</a:t>
            </a:r>
            <a:r>
              <a:rPr lang="en-GB" sz="2900" dirty="0">
                <a:solidFill>
                  <a:srgbClr val="002060"/>
                </a:solidFill>
              </a:rPr>
              <a:t> the equilibrium quantity</a:t>
            </a:r>
          </a:p>
          <a:p>
            <a:pPr marL="457200" indent="-457200">
              <a:lnSpc>
                <a:spcPct val="80000"/>
              </a:lnSpc>
              <a:buClr>
                <a:srgbClr val="0DB4E6"/>
              </a:buClr>
              <a:buFont typeface="Wingdings" panose="05000000000000000000" pitchFamily="2" charset="2"/>
              <a:buChar char="§"/>
            </a:pPr>
            <a:r>
              <a:rPr lang="en-GB" sz="2900" dirty="0">
                <a:solidFill>
                  <a:srgbClr val="002060"/>
                </a:solidFill>
              </a:rPr>
              <a:t>An </a:t>
            </a:r>
            <a:r>
              <a:rPr lang="en-GB" sz="2900" b="1" dirty="0">
                <a:solidFill>
                  <a:srgbClr val="002060"/>
                </a:solidFill>
              </a:rPr>
              <a:t>inward shift in supply</a:t>
            </a:r>
            <a:r>
              <a:rPr lang="en-GB" sz="2900" dirty="0">
                <a:solidFill>
                  <a:srgbClr val="002060"/>
                </a:solidFill>
              </a:rPr>
              <a:t> </a:t>
            </a:r>
            <a:r>
              <a:rPr lang="en-GB" sz="2900" dirty="0">
                <a:solidFill>
                  <a:srgbClr val="FF0000"/>
                </a:solidFill>
              </a:rPr>
              <a:t>increases</a:t>
            </a:r>
            <a:r>
              <a:rPr lang="en-GB" sz="2900" dirty="0">
                <a:solidFill>
                  <a:srgbClr val="002060"/>
                </a:solidFill>
              </a:rPr>
              <a:t> the equilibrium price and </a:t>
            </a:r>
            <a:r>
              <a:rPr lang="en-GB" sz="2900" dirty="0">
                <a:solidFill>
                  <a:srgbClr val="FF0000"/>
                </a:solidFill>
              </a:rPr>
              <a:t>decreases</a:t>
            </a:r>
            <a:r>
              <a:rPr lang="en-GB" sz="2900" dirty="0">
                <a:solidFill>
                  <a:srgbClr val="002060"/>
                </a:solidFill>
              </a:rPr>
              <a:t> the equilibrium quantity</a:t>
            </a:r>
          </a:p>
        </p:txBody>
      </p:sp>
    </p:spTree>
    <p:custDataLst>
      <p:tags r:id="rId1"/>
    </p:custDataLst>
    <p:extLst>
      <p:ext uri="{BB962C8B-B14F-4D97-AF65-F5344CB8AC3E}">
        <p14:creationId xmlns:p14="http://schemas.microsoft.com/office/powerpoint/2010/main" val="110862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animEffect transition="in" filter="fade">
                                      <p:cBhvr>
                                        <p:cTn id="7" dur="2000"/>
                                        <p:tgtEl>
                                          <p:spTgt spid="1904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0467">
                                            <p:txEl>
                                              <p:pRg st="1" end="1"/>
                                            </p:txEl>
                                          </p:spTgt>
                                        </p:tgtEl>
                                        <p:attrNameLst>
                                          <p:attrName>style.visibility</p:attrName>
                                        </p:attrNameLst>
                                      </p:cBhvr>
                                      <p:to>
                                        <p:strVal val="visible"/>
                                      </p:to>
                                    </p:set>
                                    <p:animEffect transition="in" filter="fade">
                                      <p:cBhvr>
                                        <p:cTn id="12" dur="2000"/>
                                        <p:tgtEl>
                                          <p:spTgt spid="1904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0467">
                                            <p:txEl>
                                              <p:pRg st="2" end="2"/>
                                            </p:txEl>
                                          </p:spTgt>
                                        </p:tgtEl>
                                        <p:attrNameLst>
                                          <p:attrName>style.visibility</p:attrName>
                                        </p:attrNameLst>
                                      </p:cBhvr>
                                      <p:to>
                                        <p:strVal val="visible"/>
                                      </p:to>
                                    </p:set>
                                    <p:animEffect transition="in" filter="fade">
                                      <p:cBhvr>
                                        <p:cTn id="17" dur="2000"/>
                                        <p:tgtEl>
                                          <p:spTgt spid="1904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0467">
                                            <p:txEl>
                                              <p:pRg st="3" end="3"/>
                                            </p:txEl>
                                          </p:spTgt>
                                        </p:tgtEl>
                                        <p:attrNameLst>
                                          <p:attrName>style.visibility</p:attrName>
                                        </p:attrNameLst>
                                      </p:cBhvr>
                                      <p:to>
                                        <p:strVal val="visible"/>
                                      </p:to>
                                    </p:set>
                                    <p:animEffect transition="in" filter="fade">
                                      <p:cBhvr>
                                        <p:cTn id="22" dur="2000"/>
                                        <p:tgtEl>
                                          <p:spTgt spid="1904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0467">
                                            <p:txEl>
                                              <p:pRg st="4" end="4"/>
                                            </p:txEl>
                                          </p:spTgt>
                                        </p:tgtEl>
                                        <p:attrNameLst>
                                          <p:attrName>style.visibility</p:attrName>
                                        </p:attrNameLst>
                                      </p:cBhvr>
                                      <p:to>
                                        <p:strVal val="visible"/>
                                      </p:to>
                                    </p:set>
                                    <p:animEffect transition="in" filter="fade">
                                      <p:cBhvr>
                                        <p:cTn id="27" dur="2000"/>
                                        <p:tgtEl>
                                          <p:spTgt spid="1904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2656"/>
            <a:ext cx="8219256" cy="562074"/>
          </a:xfrm>
        </p:spPr>
        <p:txBody>
          <a:bodyPr>
            <a:normAutofit fontScale="90000"/>
          </a:bodyPr>
          <a:lstStyle/>
          <a:p>
            <a:pPr algn="ctr"/>
            <a:r>
              <a:rPr lang="en-GB" dirty="0"/>
              <a:t>Effect of indirect taxes &amp; subsidies</a:t>
            </a:r>
          </a:p>
        </p:txBody>
      </p:sp>
      <p:sp>
        <p:nvSpPr>
          <p:cNvPr id="2" name="Content Placeholder 1"/>
          <p:cNvSpPr>
            <a:spLocks noGrp="1"/>
          </p:cNvSpPr>
          <p:nvPr>
            <p:ph sz="half" idx="2"/>
          </p:nvPr>
        </p:nvSpPr>
        <p:spPr>
          <a:xfrm>
            <a:off x="426368" y="1052736"/>
            <a:ext cx="8280920" cy="4608513"/>
          </a:xfrm>
        </p:spPr>
        <p:txBody>
          <a:bodyPr/>
          <a:lstStyle/>
          <a:p>
            <a:pPr marL="463550" lvl="1" indent="-342900" eaLnBrk="1" hangingPunct="1">
              <a:lnSpc>
                <a:spcPct val="100000"/>
              </a:lnSpc>
              <a:spcBef>
                <a:spcPct val="25000"/>
              </a:spcBef>
              <a:buClr>
                <a:srgbClr val="0DB4E6"/>
              </a:buClr>
              <a:buFont typeface="Wingdings" panose="05000000000000000000" pitchFamily="2" charset="2"/>
              <a:buChar char="§"/>
              <a:defRPr/>
            </a:pPr>
            <a:r>
              <a:rPr lang="en-US" i="1" dirty="0">
                <a:solidFill>
                  <a:srgbClr val="002060"/>
                </a:solidFill>
                <a:ea typeface="ＭＳ Ｐゴシック" charset="0"/>
              </a:rPr>
              <a:t>Indirect Taxes, </a:t>
            </a:r>
            <a:r>
              <a:rPr lang="en-US" dirty="0">
                <a:solidFill>
                  <a:srgbClr val="002060"/>
                </a:solidFill>
                <a:ea typeface="ＭＳ Ｐゴシック" charset="0"/>
              </a:rPr>
              <a:t>e.g. VAT, </a:t>
            </a:r>
            <a:r>
              <a:rPr lang="en-US" dirty="0">
                <a:solidFill>
                  <a:srgbClr val="FF0000"/>
                </a:solidFill>
                <a:ea typeface="ＭＳ Ｐゴシック" charset="0"/>
              </a:rPr>
              <a:t>increase</a:t>
            </a:r>
            <a:r>
              <a:rPr lang="en-US" dirty="0">
                <a:solidFill>
                  <a:srgbClr val="002060"/>
                </a:solidFill>
                <a:ea typeface="ＭＳ Ｐゴシック" charset="0"/>
              </a:rPr>
              <a:t> the prices paid by buyers and </a:t>
            </a:r>
            <a:r>
              <a:rPr lang="en-US" dirty="0">
                <a:solidFill>
                  <a:srgbClr val="FF0000"/>
                </a:solidFill>
                <a:ea typeface="ＭＳ Ｐゴシック" charset="0"/>
              </a:rPr>
              <a:t>lower</a:t>
            </a:r>
            <a:r>
              <a:rPr lang="en-US" dirty="0">
                <a:solidFill>
                  <a:srgbClr val="002060"/>
                </a:solidFill>
                <a:ea typeface="ＭＳ Ｐゴシック" charset="0"/>
              </a:rPr>
              <a:t> the prices received by sellers (Gillespie pp. 137-8).</a:t>
            </a:r>
          </a:p>
          <a:p>
            <a:pPr marL="463550" lvl="1" indent="-342900" eaLnBrk="1" hangingPunct="1">
              <a:lnSpc>
                <a:spcPct val="100000"/>
              </a:lnSpc>
              <a:spcBef>
                <a:spcPct val="25000"/>
              </a:spcBef>
              <a:buClr>
                <a:srgbClr val="0DB4E6"/>
              </a:buClr>
              <a:buFont typeface="Wingdings" panose="05000000000000000000" pitchFamily="2" charset="2"/>
              <a:buChar char="§"/>
              <a:defRPr/>
            </a:pPr>
            <a:r>
              <a:rPr lang="en-US" dirty="0">
                <a:solidFill>
                  <a:srgbClr val="002060"/>
                </a:solidFill>
                <a:ea typeface="ＭＳ Ｐゴシック" charset="0"/>
              </a:rPr>
              <a:t>So, taxes </a:t>
            </a:r>
            <a:r>
              <a:rPr lang="en-CA" dirty="0">
                <a:solidFill>
                  <a:srgbClr val="FF0000"/>
                </a:solidFill>
                <a:ea typeface="ＭＳ Ｐゴシック" charset="0"/>
              </a:rPr>
              <a:t>decrease</a:t>
            </a:r>
            <a:r>
              <a:rPr lang="en-CA" dirty="0">
                <a:solidFill>
                  <a:srgbClr val="002060"/>
                </a:solidFill>
                <a:ea typeface="ＭＳ Ｐゴシック" charset="0"/>
              </a:rPr>
              <a:t> the quantity produced and </a:t>
            </a:r>
            <a:r>
              <a:rPr lang="en-US" dirty="0">
                <a:solidFill>
                  <a:srgbClr val="002060"/>
                </a:solidFill>
                <a:ea typeface="ＭＳ Ｐゴシック" charset="0"/>
              </a:rPr>
              <a:t>lead to </a:t>
            </a:r>
            <a:r>
              <a:rPr lang="en-US" dirty="0">
                <a:solidFill>
                  <a:srgbClr val="FF0000"/>
                </a:solidFill>
                <a:ea typeface="ＭＳ Ｐゴシック" charset="0"/>
              </a:rPr>
              <a:t>underproduction</a:t>
            </a:r>
            <a:r>
              <a:rPr lang="en-US" dirty="0">
                <a:solidFill>
                  <a:srgbClr val="002060"/>
                </a:solidFill>
                <a:ea typeface="ＭＳ Ｐゴシック" charset="0"/>
              </a:rPr>
              <a:t>.</a:t>
            </a:r>
          </a:p>
          <a:p>
            <a:pPr marL="463550" lvl="1" indent="-342900" eaLnBrk="1" hangingPunct="1">
              <a:lnSpc>
                <a:spcPct val="100000"/>
              </a:lnSpc>
              <a:spcBef>
                <a:spcPct val="25000"/>
              </a:spcBef>
              <a:buClr>
                <a:srgbClr val="0DB4E6"/>
              </a:buClr>
              <a:buFont typeface="Wingdings" panose="05000000000000000000" pitchFamily="2" charset="2"/>
              <a:buChar char="§"/>
              <a:defRPr/>
            </a:pPr>
            <a:r>
              <a:rPr lang="en-US" i="1" dirty="0">
                <a:solidFill>
                  <a:srgbClr val="002060"/>
                </a:solidFill>
                <a:ea typeface="ＭＳ Ｐゴシック" charset="0"/>
              </a:rPr>
              <a:t>Subsidies, </a:t>
            </a:r>
            <a:r>
              <a:rPr lang="en-US" dirty="0">
                <a:solidFill>
                  <a:srgbClr val="002060"/>
                </a:solidFill>
                <a:ea typeface="ＭＳ Ｐゴシック" charset="0"/>
              </a:rPr>
              <a:t>on the other hand, </a:t>
            </a:r>
            <a:r>
              <a:rPr lang="en-US" dirty="0">
                <a:solidFill>
                  <a:srgbClr val="FF0000"/>
                </a:solidFill>
                <a:ea typeface="ＭＳ Ｐゴシック" charset="0"/>
              </a:rPr>
              <a:t>lower</a:t>
            </a:r>
            <a:r>
              <a:rPr lang="en-US" dirty="0">
                <a:solidFill>
                  <a:srgbClr val="002060"/>
                </a:solidFill>
                <a:ea typeface="ＭＳ Ｐゴシック" charset="0"/>
              </a:rPr>
              <a:t> the prices paid by buyers and </a:t>
            </a:r>
            <a:r>
              <a:rPr lang="en-US" dirty="0">
                <a:solidFill>
                  <a:srgbClr val="FF0000"/>
                </a:solidFill>
                <a:ea typeface="ＭＳ Ｐゴシック" charset="0"/>
              </a:rPr>
              <a:t>increase</a:t>
            </a:r>
            <a:r>
              <a:rPr lang="en-US" dirty="0">
                <a:solidFill>
                  <a:srgbClr val="002060"/>
                </a:solidFill>
                <a:ea typeface="ＭＳ Ｐゴシック" charset="0"/>
              </a:rPr>
              <a:t> the prices received by sellers (Gillespie pp. 139-40).</a:t>
            </a:r>
          </a:p>
          <a:p>
            <a:pPr marL="463550" lvl="1" indent="-342900" eaLnBrk="1" hangingPunct="1">
              <a:lnSpc>
                <a:spcPct val="100000"/>
              </a:lnSpc>
              <a:spcBef>
                <a:spcPct val="25000"/>
              </a:spcBef>
              <a:buClr>
                <a:srgbClr val="0DB4E6"/>
              </a:buClr>
              <a:buFont typeface="Wingdings" panose="05000000000000000000" pitchFamily="2" charset="2"/>
              <a:buChar char="§"/>
              <a:defRPr/>
            </a:pPr>
            <a:r>
              <a:rPr lang="en-US" dirty="0">
                <a:solidFill>
                  <a:srgbClr val="002060"/>
                </a:solidFill>
                <a:ea typeface="ＭＳ Ｐゴシック" charset="0"/>
              </a:rPr>
              <a:t>S</a:t>
            </a:r>
            <a:r>
              <a:rPr lang="en-CA" dirty="0">
                <a:solidFill>
                  <a:srgbClr val="002060"/>
                </a:solidFill>
                <a:ea typeface="ＭＳ Ｐゴシック" charset="0"/>
              </a:rPr>
              <a:t>o, subsidies </a:t>
            </a:r>
            <a:r>
              <a:rPr lang="en-CA" dirty="0">
                <a:solidFill>
                  <a:srgbClr val="FF0000"/>
                </a:solidFill>
                <a:ea typeface="ＭＳ Ｐゴシック" charset="0"/>
              </a:rPr>
              <a:t>increase</a:t>
            </a:r>
            <a:r>
              <a:rPr lang="en-CA" dirty="0">
                <a:solidFill>
                  <a:srgbClr val="002060"/>
                </a:solidFill>
                <a:ea typeface="ＭＳ Ｐゴシック" charset="0"/>
              </a:rPr>
              <a:t> the quantity produced and lead to </a:t>
            </a:r>
            <a:r>
              <a:rPr lang="en-CA" dirty="0">
                <a:solidFill>
                  <a:srgbClr val="FF0000"/>
                </a:solidFill>
                <a:ea typeface="ＭＳ Ｐゴシック" charset="0"/>
              </a:rPr>
              <a:t>overproduction</a:t>
            </a:r>
            <a:r>
              <a:rPr lang="en-CA" dirty="0">
                <a:solidFill>
                  <a:srgbClr val="002060"/>
                </a:solidFill>
                <a:ea typeface="ＭＳ Ｐゴシック" charset="0"/>
              </a:rPr>
              <a:t>.</a:t>
            </a:r>
          </a:p>
          <a:p>
            <a:endParaRPr lang="en-GB" dirty="0"/>
          </a:p>
          <a:p>
            <a:endParaRPr lang="en-GB" dirty="0"/>
          </a:p>
        </p:txBody>
      </p:sp>
    </p:spTree>
    <p:extLst>
      <p:ext uri="{BB962C8B-B14F-4D97-AF65-F5344CB8AC3E}">
        <p14:creationId xmlns:p14="http://schemas.microsoft.com/office/powerpoint/2010/main" val="1384539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457200" y="332656"/>
            <a:ext cx="8219256" cy="562074"/>
          </a:xfrm>
        </p:spPr>
        <p:txBody>
          <a:bodyPr/>
          <a:lstStyle/>
          <a:p>
            <a:pPr algn="ctr"/>
            <a:r>
              <a:rPr lang="en-GB" dirty="0"/>
              <a:t>Effect of indirect tax</a:t>
            </a:r>
          </a:p>
        </p:txBody>
      </p:sp>
      <p:sp>
        <p:nvSpPr>
          <p:cNvPr id="194563" name="Rectangle 3"/>
          <p:cNvSpPr>
            <a:spLocks noGrp="1" noChangeArrowheads="1"/>
          </p:cNvSpPr>
          <p:nvPr>
            <p:ph sz="half" idx="2"/>
          </p:nvPr>
        </p:nvSpPr>
        <p:spPr>
          <a:xfrm>
            <a:off x="426368" y="1052736"/>
            <a:ext cx="8280920" cy="4608513"/>
          </a:xfrm>
        </p:spPr>
        <p:txBody>
          <a:bodyPr/>
          <a:lstStyle/>
          <a:p>
            <a:pPr marL="457200" indent="-457200">
              <a:buClr>
                <a:srgbClr val="0DB4E6"/>
              </a:buClr>
              <a:buFont typeface="Wingdings" panose="05000000000000000000" pitchFamily="2" charset="2"/>
              <a:buChar char="§"/>
            </a:pPr>
            <a:r>
              <a:rPr lang="en-GB" sz="2800" dirty="0">
                <a:solidFill>
                  <a:srgbClr val="002060"/>
                </a:solidFill>
              </a:rPr>
              <a:t>An </a:t>
            </a:r>
            <a:r>
              <a:rPr lang="en-GB" sz="2800" b="1" dirty="0">
                <a:solidFill>
                  <a:srgbClr val="002060"/>
                </a:solidFill>
              </a:rPr>
              <a:t>indirect tax </a:t>
            </a:r>
            <a:r>
              <a:rPr lang="en-GB" sz="2800" dirty="0">
                <a:solidFill>
                  <a:srgbClr val="002060"/>
                </a:solidFill>
              </a:rPr>
              <a:t>must be paid by the supplier</a:t>
            </a:r>
          </a:p>
          <a:p>
            <a:pPr marL="457200" indent="-457200">
              <a:buClr>
                <a:srgbClr val="0DB4E6"/>
              </a:buClr>
              <a:buFont typeface="Wingdings" panose="05000000000000000000" pitchFamily="2" charset="2"/>
              <a:buChar char="§"/>
            </a:pPr>
            <a:r>
              <a:rPr lang="en-GB" sz="2800" dirty="0">
                <a:solidFill>
                  <a:srgbClr val="002060"/>
                </a:solidFill>
              </a:rPr>
              <a:t>The imposition of an indirect tax </a:t>
            </a:r>
            <a:r>
              <a:rPr lang="en-GB" sz="2800" dirty="0">
                <a:solidFill>
                  <a:srgbClr val="FF0000"/>
                </a:solidFill>
              </a:rPr>
              <a:t>increases</a:t>
            </a:r>
            <a:r>
              <a:rPr lang="en-GB" sz="2800" dirty="0">
                <a:solidFill>
                  <a:srgbClr val="002060"/>
                </a:solidFill>
              </a:rPr>
              <a:t> the equilibrium price and </a:t>
            </a:r>
            <a:r>
              <a:rPr lang="en-GB" sz="2800" dirty="0">
                <a:solidFill>
                  <a:srgbClr val="FF0000"/>
                </a:solidFill>
              </a:rPr>
              <a:t>reduces</a:t>
            </a:r>
            <a:r>
              <a:rPr lang="en-GB" sz="2800" dirty="0">
                <a:solidFill>
                  <a:srgbClr val="002060"/>
                </a:solidFill>
              </a:rPr>
              <a:t> the quantity</a:t>
            </a:r>
          </a:p>
          <a:p>
            <a:pPr marL="457200" indent="-457200">
              <a:buClr>
                <a:srgbClr val="0DB4E6"/>
              </a:buClr>
              <a:buFont typeface="Wingdings" panose="05000000000000000000" pitchFamily="2" charset="2"/>
              <a:buChar char="§"/>
            </a:pPr>
            <a:r>
              <a:rPr lang="en-GB" sz="2800" dirty="0">
                <a:solidFill>
                  <a:srgbClr val="002060"/>
                </a:solidFill>
              </a:rPr>
              <a:t>If demand is more price </a:t>
            </a:r>
            <a:r>
              <a:rPr lang="en-GB" sz="2800" dirty="0">
                <a:solidFill>
                  <a:srgbClr val="FF0000"/>
                </a:solidFill>
              </a:rPr>
              <a:t>inelastic</a:t>
            </a:r>
            <a:r>
              <a:rPr lang="en-GB" sz="2800" dirty="0">
                <a:solidFill>
                  <a:srgbClr val="002060"/>
                </a:solidFill>
              </a:rPr>
              <a:t> than supply the incidence of an indirect tax falls mainly on consumers</a:t>
            </a:r>
          </a:p>
          <a:p>
            <a:pPr marL="457200" indent="-457200">
              <a:buClr>
                <a:srgbClr val="0DB4E6"/>
              </a:buClr>
              <a:buFont typeface="Wingdings" panose="05000000000000000000" pitchFamily="2" charset="2"/>
              <a:buChar char="§"/>
            </a:pPr>
            <a:r>
              <a:rPr lang="en-GB" sz="2800" dirty="0">
                <a:solidFill>
                  <a:srgbClr val="002060"/>
                </a:solidFill>
              </a:rPr>
              <a:t>If supply is more price </a:t>
            </a:r>
            <a:r>
              <a:rPr lang="en-GB" sz="2800" dirty="0">
                <a:solidFill>
                  <a:srgbClr val="FF0000"/>
                </a:solidFill>
              </a:rPr>
              <a:t>inelastic</a:t>
            </a:r>
            <a:r>
              <a:rPr lang="en-GB" sz="2800" dirty="0">
                <a:solidFill>
                  <a:srgbClr val="002060"/>
                </a:solidFill>
              </a:rPr>
              <a:t> than demand the incidence of an indirect tax falls mainly on producers</a:t>
            </a:r>
          </a:p>
          <a:p>
            <a:pPr marL="457200" indent="-457200">
              <a:buClr>
                <a:srgbClr val="0DB4E6"/>
              </a:buClr>
              <a:buFont typeface="Wingdings" panose="05000000000000000000" pitchFamily="2" charset="2"/>
              <a:buChar char="§"/>
            </a:pPr>
            <a:r>
              <a:rPr lang="en-GB" sz="2800" dirty="0">
                <a:solidFill>
                  <a:srgbClr val="002060"/>
                </a:solidFill>
              </a:rPr>
              <a:t>Two examples of indirect tax? Per Unit &amp; % of Unit.</a:t>
            </a:r>
          </a:p>
          <a:p>
            <a:endParaRPr lang="en-GB" sz="2800" dirty="0"/>
          </a:p>
          <a:p>
            <a:endParaRPr lang="en-GB" sz="2800" dirty="0"/>
          </a:p>
        </p:txBody>
      </p:sp>
    </p:spTree>
    <p:custDataLst>
      <p:tags r:id="rId1"/>
    </p:custDataLst>
    <p:extLst>
      <p:ext uri="{BB962C8B-B14F-4D97-AF65-F5344CB8AC3E}">
        <p14:creationId xmlns:p14="http://schemas.microsoft.com/office/powerpoint/2010/main" val="42304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563">
                                            <p:txEl>
                                              <p:pRg st="0" end="0"/>
                                            </p:txEl>
                                          </p:spTgt>
                                        </p:tgtEl>
                                        <p:attrNameLst>
                                          <p:attrName>style.visibility</p:attrName>
                                        </p:attrNameLst>
                                      </p:cBhvr>
                                      <p:to>
                                        <p:strVal val="visible"/>
                                      </p:to>
                                    </p:set>
                                    <p:animEffect transition="in" filter="fade">
                                      <p:cBhvr>
                                        <p:cTn id="7" dur="2000"/>
                                        <p:tgtEl>
                                          <p:spTgt spid="194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4563">
                                            <p:txEl>
                                              <p:pRg st="1" end="1"/>
                                            </p:txEl>
                                          </p:spTgt>
                                        </p:tgtEl>
                                        <p:attrNameLst>
                                          <p:attrName>style.visibility</p:attrName>
                                        </p:attrNameLst>
                                      </p:cBhvr>
                                      <p:to>
                                        <p:strVal val="visible"/>
                                      </p:to>
                                    </p:set>
                                    <p:animEffect transition="in" filter="fade">
                                      <p:cBhvr>
                                        <p:cTn id="12" dur="2000"/>
                                        <p:tgtEl>
                                          <p:spTgt spid="1945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4563">
                                            <p:txEl>
                                              <p:pRg st="2" end="2"/>
                                            </p:txEl>
                                          </p:spTgt>
                                        </p:tgtEl>
                                        <p:attrNameLst>
                                          <p:attrName>style.visibility</p:attrName>
                                        </p:attrNameLst>
                                      </p:cBhvr>
                                      <p:to>
                                        <p:strVal val="visible"/>
                                      </p:to>
                                    </p:set>
                                    <p:animEffect transition="in" filter="fade">
                                      <p:cBhvr>
                                        <p:cTn id="17" dur="2000"/>
                                        <p:tgtEl>
                                          <p:spTgt spid="1945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563">
                                            <p:txEl>
                                              <p:pRg st="3" end="3"/>
                                            </p:txEl>
                                          </p:spTgt>
                                        </p:tgtEl>
                                        <p:attrNameLst>
                                          <p:attrName>style.visibility</p:attrName>
                                        </p:attrNameLst>
                                      </p:cBhvr>
                                      <p:to>
                                        <p:strVal val="visible"/>
                                      </p:to>
                                    </p:set>
                                    <p:animEffect transition="in" filter="fade">
                                      <p:cBhvr>
                                        <p:cTn id="22" dur="2000"/>
                                        <p:tgtEl>
                                          <p:spTgt spid="1945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4563">
                                            <p:txEl>
                                              <p:pRg st="4" end="4"/>
                                            </p:txEl>
                                          </p:spTgt>
                                        </p:tgtEl>
                                        <p:attrNameLst>
                                          <p:attrName>style.visibility</p:attrName>
                                        </p:attrNameLst>
                                      </p:cBhvr>
                                      <p:to>
                                        <p:strVal val="visible"/>
                                      </p:to>
                                    </p:set>
                                    <p:animEffect transition="in" filter="fade">
                                      <p:cBhvr>
                                        <p:cTn id="27" dur="2000"/>
                                        <p:tgtEl>
                                          <p:spTgt spid="1945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395536" y="476672"/>
            <a:ext cx="8219256" cy="562074"/>
          </a:xfrm>
        </p:spPr>
        <p:txBody>
          <a:bodyPr>
            <a:normAutofit fontScale="90000"/>
          </a:bodyPr>
          <a:lstStyle/>
          <a:p>
            <a:pPr algn="ctr"/>
            <a:r>
              <a:rPr lang="en-GB" sz="3600" dirty="0"/>
              <a:t>The effect of a </a:t>
            </a:r>
            <a:r>
              <a:rPr lang="en-GB" sz="3600" dirty="0">
                <a:solidFill>
                  <a:srgbClr val="FF0000"/>
                </a:solidFill>
              </a:rPr>
              <a:t>per unit </a:t>
            </a:r>
            <a:r>
              <a:rPr lang="en-GB" sz="3600" dirty="0"/>
              <a:t>indirect tax being imposed</a:t>
            </a:r>
          </a:p>
        </p:txBody>
      </p:sp>
      <p:pic>
        <p:nvPicPr>
          <p:cNvPr id="346116" name="Picture 4" descr="gillespie_06f05a"/>
          <p:cNvPicPr>
            <a:picLocks noChangeAspect="1" noChangeArrowheads="1"/>
          </p:cNvPicPr>
          <p:nvPr/>
        </p:nvPicPr>
        <p:blipFill>
          <a:blip r:embed="rId4" cstate="print"/>
          <a:srcRect/>
          <a:stretch>
            <a:fillRect/>
          </a:stretch>
        </p:blipFill>
        <p:spPr bwMode="auto">
          <a:xfrm>
            <a:off x="1719343" y="1484784"/>
            <a:ext cx="5571641" cy="4676612"/>
          </a:xfrm>
          <a:prstGeom prst="rect">
            <a:avLst/>
          </a:prstGeom>
          <a:noFill/>
        </p:spPr>
      </p:pic>
    </p:spTree>
    <p:custDataLst>
      <p:tags r:id="rId1"/>
    </p:custDataLst>
    <p:extLst>
      <p:ext uri="{BB962C8B-B14F-4D97-AF65-F5344CB8AC3E}">
        <p14:creationId xmlns:p14="http://schemas.microsoft.com/office/powerpoint/2010/main" val="121580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6116"/>
                                        </p:tgtEl>
                                        <p:attrNameLst>
                                          <p:attrName>style.visibility</p:attrName>
                                        </p:attrNameLst>
                                      </p:cBhvr>
                                      <p:to>
                                        <p:strVal val="visible"/>
                                      </p:to>
                                    </p:set>
                                    <p:animEffect transition="in" filter="wipe(down)">
                                      <p:cBhvr>
                                        <p:cTn id="7" dur="500"/>
                                        <p:tgtEl>
                                          <p:spTgt spid="346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395536" y="404664"/>
            <a:ext cx="8219256" cy="562074"/>
          </a:xfrm>
        </p:spPr>
        <p:txBody>
          <a:bodyPr>
            <a:normAutofit fontScale="90000"/>
          </a:bodyPr>
          <a:lstStyle/>
          <a:p>
            <a:pPr algn="ctr"/>
            <a:r>
              <a:rPr lang="en-GB" sz="3600" dirty="0"/>
              <a:t>The effect of a </a:t>
            </a:r>
            <a:r>
              <a:rPr lang="en-GB" sz="3600" dirty="0">
                <a:solidFill>
                  <a:srgbClr val="FF0000"/>
                </a:solidFill>
              </a:rPr>
              <a:t>percentage</a:t>
            </a:r>
            <a:r>
              <a:rPr lang="en-GB" sz="3600" dirty="0"/>
              <a:t> indirect tax being imposed</a:t>
            </a:r>
          </a:p>
        </p:txBody>
      </p:sp>
      <p:pic>
        <p:nvPicPr>
          <p:cNvPr id="347140" name="Picture 4" descr="gillespie_06f05b"/>
          <p:cNvPicPr>
            <a:picLocks noChangeAspect="1" noChangeArrowheads="1"/>
          </p:cNvPicPr>
          <p:nvPr/>
        </p:nvPicPr>
        <p:blipFill>
          <a:blip r:embed="rId4" cstate="print"/>
          <a:srcRect/>
          <a:stretch>
            <a:fillRect/>
          </a:stretch>
        </p:blipFill>
        <p:spPr bwMode="auto">
          <a:xfrm>
            <a:off x="1624844" y="1484784"/>
            <a:ext cx="5760640" cy="4795622"/>
          </a:xfrm>
          <a:prstGeom prst="rect">
            <a:avLst/>
          </a:prstGeom>
          <a:noFill/>
        </p:spPr>
      </p:pic>
    </p:spTree>
    <p:custDataLst>
      <p:tags r:id="rId1"/>
    </p:custDataLst>
    <p:extLst>
      <p:ext uri="{BB962C8B-B14F-4D97-AF65-F5344CB8AC3E}">
        <p14:creationId xmlns:p14="http://schemas.microsoft.com/office/powerpoint/2010/main" val="395693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7140"/>
                                        </p:tgtEl>
                                        <p:attrNameLst>
                                          <p:attrName>style.visibility</p:attrName>
                                        </p:attrNameLst>
                                      </p:cBhvr>
                                      <p:to>
                                        <p:strVal val="visible"/>
                                      </p:to>
                                    </p:set>
                                    <p:animEffect transition="in" filter="wipe(down)">
                                      <p:cBhvr>
                                        <p:cTn id="7" dur="500"/>
                                        <p:tgtEl>
                                          <p:spTgt spid="347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a:xfrm>
            <a:off x="467544" y="404664"/>
            <a:ext cx="8219256" cy="562074"/>
          </a:xfrm>
        </p:spPr>
        <p:txBody>
          <a:bodyPr>
            <a:normAutofit fontScale="90000"/>
          </a:bodyPr>
          <a:lstStyle/>
          <a:p>
            <a:pPr algn="ctr"/>
            <a:r>
              <a:rPr lang="en-GB" sz="3600" dirty="0"/>
              <a:t>The incidence of indirect tax on producers and consumers</a:t>
            </a:r>
          </a:p>
        </p:txBody>
      </p:sp>
      <p:pic>
        <p:nvPicPr>
          <p:cNvPr id="348164" name="Picture 4" descr="gillespie_06f06"/>
          <p:cNvPicPr>
            <a:picLocks noChangeAspect="1" noChangeArrowheads="1"/>
          </p:cNvPicPr>
          <p:nvPr/>
        </p:nvPicPr>
        <p:blipFill>
          <a:blip r:embed="rId4" cstate="print"/>
          <a:srcRect/>
          <a:stretch>
            <a:fillRect/>
          </a:stretch>
        </p:blipFill>
        <p:spPr bwMode="auto">
          <a:xfrm>
            <a:off x="1237072" y="1556792"/>
            <a:ext cx="6680200" cy="4125913"/>
          </a:xfrm>
          <a:prstGeom prst="rect">
            <a:avLst/>
          </a:prstGeom>
          <a:noFill/>
        </p:spPr>
      </p:pic>
    </p:spTree>
    <p:custDataLst>
      <p:tags r:id="rId1"/>
    </p:custDataLst>
    <p:extLst>
      <p:ext uri="{BB962C8B-B14F-4D97-AF65-F5344CB8AC3E}">
        <p14:creationId xmlns:p14="http://schemas.microsoft.com/office/powerpoint/2010/main" val="350109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8164"/>
                                        </p:tgtEl>
                                        <p:attrNameLst>
                                          <p:attrName>style.visibility</p:attrName>
                                        </p:attrNameLst>
                                      </p:cBhvr>
                                      <p:to>
                                        <p:strVal val="visible"/>
                                      </p:to>
                                    </p:set>
                                    <p:animEffect transition="in" filter="wipe(down)">
                                      <p:cBhvr>
                                        <p:cTn id="7" dur="500"/>
                                        <p:tgtEl>
                                          <p:spTgt spid="348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ormAutofit fontScale="90000"/>
          </a:bodyPr>
          <a:lstStyle/>
          <a:p>
            <a:pPr algn="ctr"/>
            <a:r>
              <a:rPr lang="en-GB" dirty="0"/>
              <a:t>The incidence of an indirect tax</a:t>
            </a:r>
          </a:p>
        </p:txBody>
      </p:sp>
      <p:sp>
        <p:nvSpPr>
          <p:cNvPr id="352259" name="Rectangle 3"/>
          <p:cNvSpPr>
            <a:spLocks noGrp="1" noChangeArrowheads="1"/>
          </p:cNvSpPr>
          <p:nvPr>
            <p:ph sz="half" idx="2"/>
          </p:nvPr>
        </p:nvSpPr>
        <p:spPr>
          <a:xfrm>
            <a:off x="457200" y="1273968"/>
            <a:ext cx="3744416" cy="4608513"/>
          </a:xfrm>
        </p:spPr>
        <p:txBody>
          <a:bodyPr/>
          <a:lstStyle/>
          <a:p>
            <a:pPr marL="342900" indent="-342900">
              <a:buClr>
                <a:srgbClr val="0DB4E6"/>
              </a:buClr>
              <a:buFont typeface="Wingdings" panose="05000000000000000000" pitchFamily="2" charset="2"/>
              <a:buChar char="§"/>
            </a:pPr>
            <a:r>
              <a:rPr lang="en-GB" dirty="0">
                <a:solidFill>
                  <a:srgbClr val="002060"/>
                </a:solidFill>
              </a:rPr>
              <a:t>The incidence of an indirect tax on consumers is greater when demand is more price inelastic than supply</a:t>
            </a:r>
          </a:p>
        </p:txBody>
      </p:sp>
      <p:pic>
        <p:nvPicPr>
          <p:cNvPr id="352260" name="Picture 4" descr="gillespie_06f07a"/>
          <p:cNvPicPr>
            <a:picLocks noChangeAspect="1" noChangeArrowheads="1"/>
          </p:cNvPicPr>
          <p:nvPr/>
        </p:nvPicPr>
        <p:blipFill>
          <a:blip r:embed="rId4" cstate="print"/>
          <a:srcRect/>
          <a:stretch>
            <a:fillRect/>
          </a:stretch>
        </p:blipFill>
        <p:spPr bwMode="auto">
          <a:xfrm>
            <a:off x="4355976" y="1273968"/>
            <a:ext cx="4553848" cy="3960020"/>
          </a:xfrm>
          <a:prstGeom prst="rect">
            <a:avLst/>
          </a:prstGeom>
          <a:noFill/>
        </p:spPr>
      </p:pic>
    </p:spTree>
    <p:custDataLst>
      <p:tags r:id="rId1"/>
    </p:custDataLst>
    <p:extLst>
      <p:ext uri="{BB962C8B-B14F-4D97-AF65-F5344CB8AC3E}">
        <p14:creationId xmlns:p14="http://schemas.microsoft.com/office/powerpoint/2010/main" val="173587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Effect transition="in" filter="fade">
                                      <p:cBhvr>
                                        <p:cTn id="7" dur="2000"/>
                                        <p:tgtEl>
                                          <p:spTgt spid="352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52260"/>
                                        </p:tgtEl>
                                        <p:attrNameLst>
                                          <p:attrName>style.visibility</p:attrName>
                                        </p:attrNameLst>
                                      </p:cBhvr>
                                      <p:to>
                                        <p:strVal val="visible"/>
                                      </p:to>
                                    </p:set>
                                    <p:animEffect transition="in" filter="wipe(down)">
                                      <p:cBhvr>
                                        <p:cTn id="12" dur="500"/>
                                        <p:tgtEl>
                                          <p:spTgt spid="352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457200" y="332656"/>
            <a:ext cx="8219256" cy="562074"/>
          </a:xfrm>
        </p:spPr>
        <p:txBody>
          <a:bodyPr/>
          <a:lstStyle/>
          <a:p>
            <a:pPr algn="ctr"/>
            <a:r>
              <a:rPr lang="en-GB" dirty="0"/>
              <a:t>The effect of a subsidy</a:t>
            </a:r>
          </a:p>
        </p:txBody>
      </p:sp>
      <p:sp>
        <p:nvSpPr>
          <p:cNvPr id="354307" name="Rectangle 3"/>
          <p:cNvSpPr>
            <a:spLocks noGrp="1" noChangeArrowheads="1"/>
          </p:cNvSpPr>
          <p:nvPr>
            <p:ph sz="half" idx="2"/>
          </p:nvPr>
        </p:nvSpPr>
        <p:spPr>
          <a:xfrm>
            <a:off x="457200" y="1309687"/>
            <a:ext cx="3888432" cy="4608513"/>
          </a:xfrm>
        </p:spPr>
        <p:txBody>
          <a:bodyPr/>
          <a:lstStyle/>
          <a:p>
            <a:pPr marL="342900" indent="-342900">
              <a:buClr>
                <a:srgbClr val="0DB4E6"/>
              </a:buClr>
              <a:buFont typeface="Wingdings" panose="05000000000000000000" pitchFamily="2" charset="2"/>
              <a:buChar char="§"/>
            </a:pPr>
            <a:r>
              <a:rPr lang="en-GB" dirty="0">
                <a:solidFill>
                  <a:srgbClr val="002060"/>
                </a:solidFill>
              </a:rPr>
              <a:t>The subsidy is equal to P1- P3. The price for consumers in this case falls from P1-P2. P2-P3 is the amount of the subsidy per unit retained by the firm.</a:t>
            </a:r>
          </a:p>
        </p:txBody>
      </p:sp>
      <p:pic>
        <p:nvPicPr>
          <p:cNvPr id="354308" name="Picture 4" descr="gillespie_06f08c"/>
          <p:cNvPicPr>
            <a:picLocks noChangeAspect="1" noChangeArrowheads="1"/>
          </p:cNvPicPr>
          <p:nvPr/>
        </p:nvPicPr>
        <p:blipFill>
          <a:blip r:embed="rId4" cstate="print"/>
          <a:srcRect/>
          <a:stretch>
            <a:fillRect/>
          </a:stretch>
        </p:blipFill>
        <p:spPr bwMode="auto">
          <a:xfrm>
            <a:off x="4788024" y="1312121"/>
            <a:ext cx="4032448" cy="4168983"/>
          </a:xfrm>
          <a:prstGeom prst="rect">
            <a:avLst/>
          </a:prstGeom>
          <a:noFill/>
        </p:spPr>
      </p:pic>
    </p:spTree>
    <p:custDataLst>
      <p:tags r:id="rId1"/>
    </p:custDataLst>
    <p:extLst>
      <p:ext uri="{BB962C8B-B14F-4D97-AF65-F5344CB8AC3E}">
        <p14:creationId xmlns:p14="http://schemas.microsoft.com/office/powerpoint/2010/main" val="329990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animEffect transition="in" filter="fade">
                                      <p:cBhvr>
                                        <p:cTn id="7" dur="2000"/>
                                        <p:tgtEl>
                                          <p:spTgt spid="354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54308"/>
                                        </p:tgtEl>
                                        <p:attrNameLst>
                                          <p:attrName>style.visibility</p:attrName>
                                        </p:attrNameLst>
                                      </p:cBhvr>
                                      <p:to>
                                        <p:strVal val="visible"/>
                                      </p:to>
                                    </p:set>
                                    <p:animEffect transition="in" filter="wipe(down)">
                                      <p:cBhvr>
                                        <p:cTn id="12" dur="500"/>
                                        <p:tgtEl>
                                          <p:spTgt spid="354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DB4E6"/>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475656" y="3068960"/>
            <a:ext cx="6264696" cy="1440159"/>
          </a:xfrm>
        </p:spPr>
        <p:txBody>
          <a:bodyPr>
            <a:normAutofit fontScale="90000"/>
          </a:bodyPr>
          <a:lstStyle/>
          <a:p>
            <a:pPr algn="ctr"/>
            <a:r>
              <a:rPr lang="en-GB" dirty="0"/>
              <a:t>2. The Free Market System</a:t>
            </a:r>
          </a:p>
        </p:txBody>
      </p:sp>
    </p:spTree>
    <p:extLst>
      <p:ext uri="{BB962C8B-B14F-4D97-AF65-F5344CB8AC3E}">
        <p14:creationId xmlns:p14="http://schemas.microsoft.com/office/powerpoint/2010/main" val="2178039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B4E6"/>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403648" y="2924944"/>
            <a:ext cx="6264696" cy="1440159"/>
          </a:xfrm>
        </p:spPr>
        <p:txBody>
          <a:bodyPr>
            <a:normAutofit fontScale="90000"/>
          </a:bodyPr>
          <a:lstStyle/>
          <a:p>
            <a:pPr algn="ctr"/>
            <a:r>
              <a:rPr lang="en-GB" dirty="0"/>
              <a:t>1. Market equilibrium</a:t>
            </a:r>
          </a:p>
        </p:txBody>
      </p:sp>
    </p:spTree>
    <p:extLst>
      <p:ext uri="{BB962C8B-B14F-4D97-AF65-F5344CB8AC3E}">
        <p14:creationId xmlns:p14="http://schemas.microsoft.com/office/powerpoint/2010/main" val="173567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57200" y="694312"/>
            <a:ext cx="8219256" cy="562074"/>
          </a:xfrm>
        </p:spPr>
        <p:txBody>
          <a:bodyPr>
            <a:normAutofit fontScale="90000"/>
          </a:bodyPr>
          <a:lstStyle/>
          <a:p>
            <a:pPr algn="ctr"/>
            <a:r>
              <a:rPr lang="en-GB" sz="3300" dirty="0"/>
              <a:t>Advantages of the </a:t>
            </a:r>
            <a:br>
              <a:rPr lang="en-GB" sz="3300" dirty="0"/>
            </a:br>
            <a:r>
              <a:rPr lang="en-GB" sz="3300" dirty="0"/>
              <a:t>free market system </a:t>
            </a:r>
            <a:br>
              <a:rPr lang="en-GB" sz="3600" dirty="0"/>
            </a:br>
            <a:endParaRPr lang="en-GB" sz="3600" dirty="0"/>
          </a:p>
        </p:txBody>
      </p:sp>
      <p:sp>
        <p:nvSpPr>
          <p:cNvPr id="200707" name="Rectangle 3"/>
          <p:cNvSpPr>
            <a:spLocks noGrp="1" noChangeArrowheads="1"/>
          </p:cNvSpPr>
          <p:nvPr>
            <p:ph sz="half" idx="2"/>
          </p:nvPr>
        </p:nvSpPr>
        <p:spPr>
          <a:xfrm>
            <a:off x="426368" y="1412776"/>
            <a:ext cx="8280920" cy="4608513"/>
          </a:xfrm>
        </p:spPr>
        <p:txBody>
          <a:bodyPr/>
          <a:lstStyle/>
          <a:p>
            <a:pPr marL="342900" indent="-342900">
              <a:buClr>
                <a:srgbClr val="0DB4E6"/>
              </a:buClr>
              <a:buFont typeface="Wingdings" panose="05000000000000000000" pitchFamily="2" charset="2"/>
              <a:buChar char="§"/>
            </a:pPr>
            <a:r>
              <a:rPr lang="en-GB" dirty="0">
                <a:solidFill>
                  <a:srgbClr val="002060"/>
                </a:solidFill>
              </a:rPr>
              <a:t>In a free market, decisions about what to produce are determined by supply and demand (Gillespie p. 149).</a:t>
            </a:r>
          </a:p>
          <a:p>
            <a:pPr marL="342900" indent="-342900">
              <a:buClr>
                <a:srgbClr val="0DB4E6"/>
              </a:buClr>
              <a:buFont typeface="Wingdings" panose="05000000000000000000" pitchFamily="2" charset="2"/>
              <a:buChar char="§"/>
            </a:pPr>
            <a:endParaRPr lang="en-GB" dirty="0">
              <a:solidFill>
                <a:srgbClr val="002060"/>
              </a:solidFill>
            </a:endParaRPr>
          </a:p>
          <a:p>
            <a:pPr marL="342900" indent="-342900">
              <a:buClr>
                <a:srgbClr val="0DB4E6"/>
              </a:buClr>
              <a:buFont typeface="Wingdings" panose="05000000000000000000" pitchFamily="2" charset="2"/>
              <a:buChar char="§"/>
            </a:pPr>
            <a:r>
              <a:rPr lang="en-GB" dirty="0">
                <a:solidFill>
                  <a:srgbClr val="002060"/>
                </a:solidFill>
              </a:rPr>
              <a:t>In theory, i.e. based on “strong assumptions”, the free market</a:t>
            </a:r>
            <a:r>
              <a:rPr lang="en-GB" b="1" dirty="0">
                <a:solidFill>
                  <a:srgbClr val="002060"/>
                </a:solidFill>
              </a:rPr>
              <a:t> maximises social welfare </a:t>
            </a:r>
            <a:r>
              <a:rPr lang="en-GB" dirty="0">
                <a:solidFill>
                  <a:srgbClr val="002060"/>
                </a:solidFill>
              </a:rPr>
              <a:t>(social marginal benefit = social marginal cost) i.e. maximises community surplus (Gillespie pp. 150-3)</a:t>
            </a:r>
          </a:p>
          <a:p>
            <a:endParaRPr lang="en-GB" dirty="0"/>
          </a:p>
        </p:txBody>
      </p:sp>
    </p:spTree>
    <p:custDataLst>
      <p:tags r:id="rId1"/>
    </p:custDataLst>
    <p:extLst>
      <p:ext uri="{BB962C8B-B14F-4D97-AF65-F5344CB8AC3E}">
        <p14:creationId xmlns:p14="http://schemas.microsoft.com/office/powerpoint/2010/main" val="384841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Effect transition="in" filter="fade">
                                      <p:cBhvr>
                                        <p:cTn id="7" dur="2000"/>
                                        <p:tgtEl>
                                          <p:spTgt spid="2007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0707">
                                            <p:txEl>
                                              <p:pRg st="2" end="2"/>
                                            </p:txEl>
                                          </p:spTgt>
                                        </p:tgtEl>
                                        <p:attrNameLst>
                                          <p:attrName>style.visibility</p:attrName>
                                        </p:attrNameLst>
                                      </p:cBhvr>
                                      <p:to>
                                        <p:strVal val="visible"/>
                                      </p:to>
                                    </p:set>
                                    <p:animEffect transition="in" filter="fade">
                                      <p:cBhvr>
                                        <p:cTn id="12" dur="2000"/>
                                        <p:tgtEl>
                                          <p:spTgt spid="2007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a:xfrm>
            <a:off x="457200" y="404664"/>
            <a:ext cx="8219256" cy="562074"/>
          </a:xfrm>
        </p:spPr>
        <p:txBody>
          <a:bodyPr>
            <a:normAutofit fontScale="90000"/>
          </a:bodyPr>
          <a:lstStyle/>
          <a:p>
            <a:pPr algn="ctr"/>
            <a:r>
              <a:rPr lang="en-GB" sz="3600" dirty="0"/>
              <a:t>Advantages of the free market system</a:t>
            </a:r>
          </a:p>
        </p:txBody>
      </p:sp>
      <p:sp>
        <p:nvSpPr>
          <p:cNvPr id="462851" name="Rectangle 3"/>
          <p:cNvSpPr>
            <a:spLocks noGrp="1" noChangeArrowheads="1"/>
          </p:cNvSpPr>
          <p:nvPr>
            <p:ph sz="half" idx="2"/>
          </p:nvPr>
        </p:nvSpPr>
        <p:spPr>
          <a:xfrm>
            <a:off x="426368" y="1268760"/>
            <a:ext cx="8280920" cy="4608513"/>
          </a:xfrm>
        </p:spPr>
        <p:txBody>
          <a:bodyPr>
            <a:normAutofit/>
          </a:bodyPr>
          <a:lstStyle/>
          <a:p>
            <a:pPr marL="342900" indent="-342900">
              <a:buClr>
                <a:srgbClr val="0DB4E6"/>
              </a:buClr>
              <a:buFont typeface="Wingdings" panose="05000000000000000000" pitchFamily="2" charset="2"/>
              <a:buChar char="§"/>
            </a:pPr>
            <a:r>
              <a:rPr lang="en-GB" b="1" dirty="0">
                <a:solidFill>
                  <a:srgbClr val="002060"/>
                </a:solidFill>
              </a:rPr>
              <a:t>Consumer surplus</a:t>
            </a:r>
            <a:r>
              <a:rPr lang="en-GB" dirty="0">
                <a:solidFill>
                  <a:srgbClr val="002060"/>
                </a:solidFill>
              </a:rPr>
              <a:t> measures the difference between what a consumer is willing to pay for a product and what he or she actually pays</a:t>
            </a:r>
            <a:endParaRPr lang="en-GB" b="1" dirty="0">
              <a:solidFill>
                <a:srgbClr val="002060"/>
              </a:solidFill>
            </a:endParaRPr>
          </a:p>
          <a:p>
            <a:pPr marL="342900" indent="-342900">
              <a:buClr>
                <a:srgbClr val="0DB4E6"/>
              </a:buClr>
              <a:buFont typeface="Wingdings" panose="05000000000000000000" pitchFamily="2" charset="2"/>
              <a:buChar char="§"/>
            </a:pPr>
            <a:endParaRPr lang="en-GB" b="1" dirty="0">
              <a:solidFill>
                <a:srgbClr val="002060"/>
              </a:solidFill>
            </a:endParaRPr>
          </a:p>
          <a:p>
            <a:pPr marL="342900" indent="-342900">
              <a:buClr>
                <a:srgbClr val="0DB4E6"/>
              </a:buClr>
              <a:buFont typeface="Wingdings" panose="05000000000000000000" pitchFamily="2" charset="2"/>
              <a:buChar char="§"/>
            </a:pPr>
            <a:r>
              <a:rPr lang="en-GB" b="1" dirty="0">
                <a:solidFill>
                  <a:srgbClr val="002060"/>
                </a:solidFill>
              </a:rPr>
              <a:t>Producer surplus</a:t>
            </a:r>
            <a:r>
              <a:rPr lang="en-GB" dirty="0">
                <a:solidFill>
                  <a:srgbClr val="002060"/>
                </a:solidFill>
              </a:rPr>
              <a:t> measures the difference between the price producers are willing to sell at and the price they actually receive</a:t>
            </a:r>
            <a:endParaRPr lang="en-GB" b="1" dirty="0">
              <a:solidFill>
                <a:srgbClr val="002060"/>
              </a:solidFill>
            </a:endParaRPr>
          </a:p>
          <a:p>
            <a:pPr marL="342900" indent="-342900">
              <a:buClr>
                <a:srgbClr val="0DB4E6"/>
              </a:buClr>
              <a:buFont typeface="Wingdings" panose="05000000000000000000" pitchFamily="2" charset="2"/>
              <a:buChar char="§"/>
            </a:pPr>
            <a:endParaRPr lang="en-GB" b="1" dirty="0">
              <a:solidFill>
                <a:srgbClr val="002060"/>
              </a:solidFill>
            </a:endParaRPr>
          </a:p>
          <a:p>
            <a:pPr marL="342900" indent="-342900">
              <a:buClr>
                <a:srgbClr val="0DB4E6"/>
              </a:buClr>
              <a:buFont typeface="Wingdings" panose="05000000000000000000" pitchFamily="2" charset="2"/>
              <a:buChar char="§"/>
            </a:pPr>
            <a:r>
              <a:rPr lang="en-GB" b="1" dirty="0">
                <a:solidFill>
                  <a:srgbClr val="002060"/>
                </a:solidFill>
              </a:rPr>
              <a:t>Community surplus</a:t>
            </a:r>
            <a:r>
              <a:rPr lang="en-GB" dirty="0">
                <a:solidFill>
                  <a:srgbClr val="002060"/>
                </a:solidFill>
              </a:rPr>
              <a:t> = consumer surplus + producer surplus</a:t>
            </a:r>
          </a:p>
        </p:txBody>
      </p:sp>
    </p:spTree>
    <p:custDataLst>
      <p:tags r:id="rId1"/>
    </p:custDataLst>
    <p:extLst>
      <p:ext uri="{BB962C8B-B14F-4D97-AF65-F5344CB8AC3E}">
        <p14:creationId xmlns:p14="http://schemas.microsoft.com/office/powerpoint/2010/main" val="288403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2851">
                                            <p:txEl>
                                              <p:pRg st="0" end="0"/>
                                            </p:txEl>
                                          </p:spTgt>
                                        </p:tgtEl>
                                        <p:attrNameLst>
                                          <p:attrName>style.visibility</p:attrName>
                                        </p:attrNameLst>
                                      </p:cBhvr>
                                      <p:to>
                                        <p:strVal val="visible"/>
                                      </p:to>
                                    </p:set>
                                    <p:animEffect transition="in" filter="fade">
                                      <p:cBhvr>
                                        <p:cTn id="7" dur="2000"/>
                                        <p:tgtEl>
                                          <p:spTgt spid="4628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2851">
                                            <p:txEl>
                                              <p:pRg st="2" end="2"/>
                                            </p:txEl>
                                          </p:spTgt>
                                        </p:tgtEl>
                                        <p:attrNameLst>
                                          <p:attrName>style.visibility</p:attrName>
                                        </p:attrNameLst>
                                      </p:cBhvr>
                                      <p:to>
                                        <p:strVal val="visible"/>
                                      </p:to>
                                    </p:set>
                                    <p:animEffect transition="in" filter="fade">
                                      <p:cBhvr>
                                        <p:cTn id="12" dur="2000"/>
                                        <p:tgtEl>
                                          <p:spTgt spid="46285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2851">
                                            <p:txEl>
                                              <p:pRg st="4" end="4"/>
                                            </p:txEl>
                                          </p:spTgt>
                                        </p:tgtEl>
                                        <p:attrNameLst>
                                          <p:attrName>style.visibility</p:attrName>
                                        </p:attrNameLst>
                                      </p:cBhvr>
                                      <p:to>
                                        <p:strVal val="visible"/>
                                      </p:to>
                                    </p:set>
                                    <p:animEffect transition="in" filter="fade">
                                      <p:cBhvr>
                                        <p:cTn id="17" dur="2000"/>
                                        <p:tgtEl>
                                          <p:spTgt spid="4628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457199" y="404664"/>
            <a:ext cx="8219256" cy="562074"/>
          </a:xfrm>
        </p:spPr>
        <p:txBody>
          <a:bodyPr/>
          <a:lstStyle/>
          <a:p>
            <a:pPr algn="ctr"/>
            <a:r>
              <a:rPr lang="en-GB" dirty="0"/>
              <a:t>Consumer surplus</a:t>
            </a:r>
          </a:p>
        </p:txBody>
      </p:sp>
      <p:pic>
        <p:nvPicPr>
          <p:cNvPr id="309252" name="Picture 4" descr="gillespie_07f02"/>
          <p:cNvPicPr>
            <a:picLocks noChangeAspect="1" noChangeArrowheads="1"/>
          </p:cNvPicPr>
          <p:nvPr/>
        </p:nvPicPr>
        <p:blipFill>
          <a:blip r:embed="rId4" cstate="print"/>
          <a:srcRect/>
          <a:stretch>
            <a:fillRect/>
          </a:stretch>
        </p:blipFill>
        <p:spPr bwMode="auto">
          <a:xfrm>
            <a:off x="750750" y="1412776"/>
            <a:ext cx="7632155" cy="4032448"/>
          </a:xfrm>
          <a:prstGeom prst="rect">
            <a:avLst/>
          </a:prstGeom>
          <a:noFill/>
        </p:spPr>
      </p:pic>
    </p:spTree>
    <p:custDataLst>
      <p:tags r:id="rId1"/>
    </p:custDataLst>
    <p:extLst>
      <p:ext uri="{BB962C8B-B14F-4D97-AF65-F5344CB8AC3E}">
        <p14:creationId xmlns:p14="http://schemas.microsoft.com/office/powerpoint/2010/main" val="392142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9252"/>
                                        </p:tgtEl>
                                        <p:attrNameLst>
                                          <p:attrName>style.visibility</p:attrName>
                                        </p:attrNameLst>
                                      </p:cBhvr>
                                      <p:to>
                                        <p:strVal val="visible"/>
                                      </p:to>
                                    </p:set>
                                    <p:animEffect transition="in" filter="wipe(down)">
                                      <p:cBhvr>
                                        <p:cTn id="7" dur="500"/>
                                        <p:tgtEl>
                                          <p:spTgt spid="309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xfrm>
            <a:off x="457200" y="332656"/>
            <a:ext cx="8219256" cy="562074"/>
          </a:xfrm>
        </p:spPr>
        <p:txBody>
          <a:bodyPr/>
          <a:lstStyle/>
          <a:p>
            <a:pPr algn="ctr"/>
            <a:r>
              <a:rPr lang="en-GB" dirty="0"/>
              <a:t>Producer surplus</a:t>
            </a:r>
          </a:p>
        </p:txBody>
      </p:sp>
      <p:pic>
        <p:nvPicPr>
          <p:cNvPr id="310276" name="Picture 4" descr="gillespie_07f03"/>
          <p:cNvPicPr>
            <a:picLocks noChangeAspect="1" noChangeArrowheads="1"/>
          </p:cNvPicPr>
          <p:nvPr/>
        </p:nvPicPr>
        <p:blipFill>
          <a:blip r:embed="rId4" cstate="print"/>
          <a:srcRect/>
          <a:stretch>
            <a:fillRect/>
          </a:stretch>
        </p:blipFill>
        <p:spPr bwMode="auto">
          <a:xfrm>
            <a:off x="669238" y="1268760"/>
            <a:ext cx="7795180" cy="4248472"/>
          </a:xfrm>
          <a:prstGeom prst="rect">
            <a:avLst/>
          </a:prstGeom>
          <a:noFill/>
        </p:spPr>
      </p:pic>
    </p:spTree>
    <p:custDataLst>
      <p:tags r:id="rId1"/>
    </p:custDataLst>
    <p:extLst>
      <p:ext uri="{BB962C8B-B14F-4D97-AF65-F5344CB8AC3E}">
        <p14:creationId xmlns:p14="http://schemas.microsoft.com/office/powerpoint/2010/main" val="311244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0276"/>
                                        </p:tgtEl>
                                        <p:attrNameLst>
                                          <p:attrName>style.visibility</p:attrName>
                                        </p:attrNameLst>
                                      </p:cBhvr>
                                      <p:to>
                                        <p:strVal val="visible"/>
                                      </p:to>
                                    </p:set>
                                    <p:animEffect transition="in" filter="wipe(down)">
                                      <p:cBhvr>
                                        <p:cTn id="7" dur="500"/>
                                        <p:tgtEl>
                                          <p:spTgt spid="310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9857" y="274638"/>
            <a:ext cx="8219256" cy="562074"/>
          </a:xfrm>
        </p:spPr>
        <p:txBody>
          <a:bodyPr/>
          <a:lstStyle/>
          <a:p>
            <a:pPr algn="ctr"/>
            <a:r>
              <a:rPr lang="en-GB" dirty="0"/>
              <a:t>Examples </a:t>
            </a:r>
          </a:p>
        </p:txBody>
      </p:sp>
      <p:sp>
        <p:nvSpPr>
          <p:cNvPr id="2" name="Content Placeholder 1"/>
          <p:cNvSpPr>
            <a:spLocks noGrp="1"/>
          </p:cNvSpPr>
          <p:nvPr>
            <p:ph sz="half" idx="2"/>
          </p:nvPr>
        </p:nvSpPr>
        <p:spPr>
          <a:xfrm>
            <a:off x="467544" y="980728"/>
            <a:ext cx="8280920" cy="4608513"/>
          </a:xfrm>
        </p:spPr>
        <p:txBody>
          <a:bodyPr/>
          <a:lstStyle/>
          <a:p>
            <a:pPr marL="342900" indent="-342900">
              <a:buClr>
                <a:srgbClr val="0DB4E6"/>
              </a:buClr>
              <a:buFont typeface="Wingdings" panose="05000000000000000000" pitchFamily="2" charset="2"/>
              <a:buChar char="§"/>
            </a:pPr>
            <a:r>
              <a:rPr lang="en-GB" dirty="0">
                <a:solidFill>
                  <a:srgbClr val="002060"/>
                </a:solidFill>
              </a:rPr>
              <a:t>These concepts are best explained with reference to an example. Consider the following demand curve for pizza:</a:t>
            </a:r>
          </a:p>
          <a:p>
            <a:endParaRPr lang="en-GB" dirty="0"/>
          </a:p>
          <a:p>
            <a:endParaRPr lang="en-GB" dirty="0"/>
          </a:p>
        </p:txBody>
      </p:sp>
      <p:pic>
        <p:nvPicPr>
          <p:cNvPr id="4" name="Picture 3" descr="fig0604bd.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7654" y="2060848"/>
            <a:ext cx="560070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101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6"/>
          <p:cNvSpPr>
            <a:spLocks noGrp="1" noChangeArrowheads="1"/>
          </p:cNvSpPr>
          <p:nvPr>
            <p:ph type="title"/>
          </p:nvPr>
        </p:nvSpPr>
        <p:spPr>
          <a:xfrm>
            <a:off x="467544" y="389155"/>
            <a:ext cx="8219256" cy="562074"/>
          </a:xfrm>
        </p:spPr>
        <p:txBody>
          <a:bodyPr/>
          <a:lstStyle/>
          <a:p>
            <a:pPr algn="ctr" eaLnBrk="1" hangingPunct="1">
              <a:defRPr/>
            </a:pPr>
            <a:r>
              <a:rPr lang="en-US" dirty="0">
                <a:ea typeface="ＭＳ Ｐゴシック" charset="0"/>
                <a:cs typeface="+mj-cs"/>
              </a:rPr>
              <a:t>Consumer Surplus</a:t>
            </a:r>
            <a:endParaRPr lang="en-CA" dirty="0">
              <a:ea typeface="ＭＳ Ｐゴシック" charset="0"/>
              <a:cs typeface="+mj-cs"/>
            </a:endParaRPr>
          </a:p>
        </p:txBody>
      </p:sp>
      <p:sp>
        <p:nvSpPr>
          <p:cNvPr id="82947" name="Rectangle 4"/>
          <p:cNvSpPr>
            <a:spLocks noChangeArrowheads="1"/>
          </p:cNvSpPr>
          <p:nvPr/>
        </p:nvSpPr>
        <p:spPr bwMode="auto">
          <a:xfrm>
            <a:off x="152400" y="1374712"/>
            <a:ext cx="4114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114300" marR="0" lvl="1" indent="0" algn="l" defTabSz="514350" rtl="0" eaLnBrk="1" fontAlgn="auto" latinLnBrk="0" hangingPunct="1">
              <a:lnSpc>
                <a:spcPct val="100000"/>
              </a:lnSpc>
              <a:spcBef>
                <a:spcPct val="2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1.</a:t>
            </a:r>
            <a:r>
              <a:rPr kumimoji="0" lang="en-US" sz="1800" b="1" i="0" u="none" strike="noStrike" kern="1200" cap="none" spc="0" normalizeH="0" baseline="0" noProof="0" dirty="0">
                <a:ln>
                  <a:noFill/>
                </a:ln>
                <a:solidFill>
                  <a:prstClr val="black"/>
                </a:solidFill>
                <a:effectLst/>
                <a:uLnTx/>
                <a:uFillTx/>
                <a:latin typeface="Charcoal" charset="0"/>
                <a:ea typeface="ＭＳ Ｐゴシック" charset="0"/>
                <a:cs typeface="+mn-cs"/>
              </a:rPr>
              <a:t> </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The market price of a pizza is $10.</a:t>
            </a:r>
            <a:endParaRPr kumimoji="0" lang="en-CA" sz="1800" b="0"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sp>
        <p:nvSpPr>
          <p:cNvPr id="483333" name="Rectangle 5"/>
          <p:cNvSpPr>
            <a:spLocks noChangeArrowheads="1"/>
          </p:cNvSpPr>
          <p:nvPr/>
        </p:nvSpPr>
        <p:spPr bwMode="auto">
          <a:xfrm>
            <a:off x="152400" y="2204181"/>
            <a:ext cx="42672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114300" marR="0" lvl="1" indent="0" algn="l" defTabSz="914400" rtl="0" eaLnBrk="1" fontAlgn="auto" latinLnBrk="0" hangingPunct="1">
              <a:lnSpc>
                <a:spcPct val="100000"/>
              </a:lnSpc>
              <a:spcBef>
                <a:spcPct val="20000"/>
              </a:spcBef>
              <a:spcAft>
                <a:spcPts val="0"/>
              </a:spcAft>
              <a:buClrTx/>
              <a:buSzTx/>
              <a:buFontTx/>
              <a:buNone/>
              <a:tabLst>
                <a:tab pos="457200" algn="l"/>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2.</a:t>
            </a:r>
            <a:r>
              <a:rPr kumimoji="0" lang="en-US" sz="1800" b="0" i="0" u="none" strike="noStrike" kern="1200" cap="none" spc="0" normalizeH="0" baseline="0" noProof="0" dirty="0">
                <a:ln>
                  <a:noFill/>
                </a:ln>
                <a:solidFill>
                  <a:srgbClr val="FFFFFF"/>
                </a:solidFill>
                <a:effectLst/>
                <a:uLnTx/>
                <a:uFillTx/>
                <a:latin typeface="Arial" charset="0"/>
                <a:ea typeface="ＭＳ Ｐゴシック" charset="0"/>
                <a:cs typeface="+mn-cs"/>
              </a:rPr>
              <a:t> </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At this price people buy 10,000 pizzas</a:t>
            </a:r>
            <a:endParaRPr kumimoji="0" lang="en-CA" sz="1800" b="0" i="0" u="none" strike="noStrike" kern="1200" cap="none" spc="0" normalizeH="0" baseline="0" noProof="0" dirty="0">
              <a:ln>
                <a:noFill/>
              </a:ln>
              <a:solidFill>
                <a:srgbClr val="002060"/>
              </a:solidFill>
              <a:effectLst/>
              <a:uLnTx/>
              <a:uFillTx/>
              <a:latin typeface="Arial" charset="0"/>
              <a:ea typeface="ＭＳ Ｐゴシック" charset="0"/>
              <a:cs typeface="+mn-cs"/>
            </a:endParaRPr>
          </a:p>
        </p:txBody>
      </p:sp>
      <p:sp>
        <p:nvSpPr>
          <p:cNvPr id="483342" name="Rectangle 14"/>
          <p:cNvSpPr>
            <a:spLocks noChangeArrowheads="1"/>
          </p:cNvSpPr>
          <p:nvPr/>
        </p:nvSpPr>
        <p:spPr bwMode="auto">
          <a:xfrm>
            <a:off x="180695" y="3086100"/>
            <a:ext cx="41148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114300" marR="0" lvl="1" indent="0" algn="l" defTabSz="914400" rtl="0" eaLnBrk="1" fontAlgn="auto" latinLnBrk="0" hangingPunct="1">
              <a:lnSpc>
                <a:spcPct val="95000"/>
              </a:lnSpc>
              <a:spcBef>
                <a:spcPct val="50000"/>
              </a:spcBef>
              <a:spcAft>
                <a:spcPts val="0"/>
              </a:spcAft>
              <a:buClrTx/>
              <a:buSzTx/>
              <a:buFontTx/>
              <a:buNone/>
              <a:tabLst>
                <a:tab pos="457200" algn="l"/>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mn-cs"/>
              </a:rPr>
              <a:t>3.</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 </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But people are willing to pay $15 for the 5,000</a:t>
            </a:r>
            <a:r>
              <a:rPr kumimoji="0" lang="en-US" sz="1800" b="0" i="0" u="none" strike="noStrike" kern="1200" cap="none" spc="0" normalizeH="0" baseline="30000" noProof="0" dirty="0">
                <a:ln>
                  <a:noFill/>
                </a:ln>
                <a:solidFill>
                  <a:srgbClr val="002060"/>
                </a:solidFill>
                <a:effectLst/>
                <a:uLnTx/>
                <a:uFillTx/>
                <a:latin typeface="Arial" charset="0"/>
                <a:ea typeface="ＭＳ Ｐゴシック" charset="0"/>
                <a:cs typeface="+mn-cs"/>
              </a:rPr>
              <a:t>th</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 pizza, so consumer 	surplus from that pizza is $5.</a:t>
            </a:r>
          </a:p>
          <a:p>
            <a:pPr marL="114300" marR="0" lvl="1" indent="0" algn="l" defTabSz="914400" rtl="0" eaLnBrk="1" fontAlgn="auto" latinLnBrk="0" hangingPunct="1">
              <a:lnSpc>
                <a:spcPct val="95000"/>
              </a:lnSpc>
              <a:spcBef>
                <a:spcPct val="50000"/>
              </a:spcBef>
              <a:spcAft>
                <a:spcPts val="0"/>
              </a:spcAft>
              <a:buClrTx/>
              <a:buSzTx/>
              <a:buFontTx/>
              <a:buNone/>
              <a:tabLst>
                <a:tab pos="457200" algn="l"/>
              </a:tabLst>
              <a:defRPr/>
            </a:pP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4. People are also willing to pay $17.5 for the 2,500</a:t>
            </a:r>
            <a:r>
              <a:rPr kumimoji="0" lang="en-US" sz="1800" b="0" i="0" u="none" strike="noStrike" kern="1200" cap="none" spc="0" normalizeH="0" baseline="30000" noProof="0" dirty="0">
                <a:ln>
                  <a:noFill/>
                </a:ln>
                <a:solidFill>
                  <a:srgbClr val="002060"/>
                </a:solidFill>
                <a:effectLst/>
                <a:uLnTx/>
                <a:uFillTx/>
                <a:latin typeface="Arial" charset="0"/>
                <a:ea typeface="ＭＳ Ｐゴシック" charset="0"/>
                <a:cs typeface="+mn-cs"/>
              </a:rPr>
              <a:t>th</a:t>
            </a:r>
            <a:r>
              <a:rPr kumimoji="0" lang="en-US" sz="1800" b="0" i="0" u="none" strike="noStrike" kern="1200" cap="none" spc="0" normalizeH="0" baseline="0" noProof="0" dirty="0">
                <a:ln>
                  <a:noFill/>
                </a:ln>
                <a:solidFill>
                  <a:srgbClr val="002060"/>
                </a:solidFill>
                <a:effectLst/>
                <a:uLnTx/>
                <a:uFillTx/>
                <a:latin typeface="Arial" charset="0"/>
                <a:ea typeface="ＭＳ Ｐゴシック" charset="0"/>
                <a:cs typeface="+mn-cs"/>
              </a:rPr>
              <a:t> pizza, etc. etc.. We need to add the whole area to which this applies…</a:t>
            </a:r>
          </a:p>
          <a:p>
            <a:pPr marL="114300" marR="0" lvl="1" indent="0" algn="l" defTabSz="914400" rtl="0" eaLnBrk="1" fontAlgn="auto" latinLnBrk="0" hangingPunct="1">
              <a:lnSpc>
                <a:spcPct val="95000"/>
              </a:lnSpc>
              <a:spcBef>
                <a:spcPct val="50000"/>
              </a:spcBef>
              <a:spcAft>
                <a:spcPts val="0"/>
              </a:spcAft>
              <a:buClrTx/>
              <a:buSzTx/>
              <a:buFontTx/>
              <a:buNone/>
              <a:tabLst>
                <a:tab pos="457200" algn="l"/>
              </a:tabLst>
              <a:defRPr/>
            </a:pPr>
            <a:endParaRPr kumimoji="0" lang="en-CA" sz="1800" b="0" i="0" u="none" strike="noStrike" kern="1200" cap="none" spc="0" normalizeH="0" baseline="0" noProof="0" dirty="0">
              <a:ln>
                <a:noFill/>
              </a:ln>
              <a:solidFill>
                <a:prstClr val="black"/>
              </a:solidFill>
              <a:effectLst/>
              <a:uLnTx/>
              <a:uFillTx/>
              <a:latin typeface="Arial" charset="0"/>
              <a:ea typeface="ＭＳ Ｐゴシック" charset="0"/>
              <a:cs typeface="+mn-cs"/>
            </a:endParaRPr>
          </a:p>
        </p:txBody>
      </p:sp>
      <p:pic>
        <p:nvPicPr>
          <p:cNvPr id="82950" name="Picture 9" descr="fig0605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673225"/>
            <a:ext cx="4743450"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fig0605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673225"/>
            <a:ext cx="4743450"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fig0605c.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1673225"/>
            <a:ext cx="4743450"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fig0605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1673225"/>
            <a:ext cx="4743450"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fig0605e.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87586" y="1605756"/>
            <a:ext cx="4743450"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978631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3333"/>
                                        </p:tgtEl>
                                        <p:attrNameLst>
                                          <p:attrName>style.visibility</p:attrName>
                                        </p:attrNameLst>
                                      </p:cBhvr>
                                      <p:to>
                                        <p:strVal val="visible"/>
                                      </p:to>
                                    </p:set>
                                    <p:animEffect transition="in" filter="wipe(left)">
                                      <p:cBhvr>
                                        <p:cTn id="12" dur="500"/>
                                        <p:tgtEl>
                                          <p:spTgt spid="483333"/>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83342"/>
                                        </p:tgtEl>
                                        <p:attrNameLst>
                                          <p:attrName>style.visibility</p:attrName>
                                        </p:attrNameLst>
                                      </p:cBhvr>
                                      <p:to>
                                        <p:strVal val="visible"/>
                                      </p:to>
                                    </p:set>
                                    <p:animEffect transition="in" filter="wipe(left)">
                                      <p:cBhvr>
                                        <p:cTn id="21" dur="500"/>
                                        <p:tgtEl>
                                          <p:spTgt spid="483342"/>
                                        </p:tgtEl>
                                      </p:cBhvr>
                                    </p:animEffect>
                                  </p:childTnLst>
                                </p:cTn>
                              </p:par>
                            </p:childTnLst>
                          </p:cTn>
                        </p:par>
                        <p:par>
                          <p:cTn id="22" fill="hold" nodeType="afterGroup">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nodeType="afterGroup">
                            <p:stCondLst>
                              <p:cond delay="1000"/>
                            </p:stCondLst>
                            <p:childTnLst>
                              <p:par>
                                <p:cTn id="27" presetID="22" presetClass="entr" presetSubtype="4"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3" grpId="0" autoUpdateAnimBg="0"/>
      <p:bldP spid="483342"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algn="ctr" eaLnBrk="1" hangingPunct="1">
              <a:defRPr/>
            </a:pPr>
            <a:r>
              <a:rPr lang="en-US" dirty="0">
                <a:ea typeface="ＭＳ Ｐゴシック" charset="0"/>
                <a:cs typeface="+mj-cs"/>
              </a:rPr>
              <a:t>Total Consumer Surplus</a:t>
            </a:r>
            <a:endParaRPr lang="en-CA" dirty="0">
              <a:ea typeface="ＭＳ Ｐゴシック" charset="0"/>
              <a:cs typeface="+mj-cs"/>
            </a:endParaRPr>
          </a:p>
        </p:txBody>
      </p:sp>
      <p:sp>
        <p:nvSpPr>
          <p:cNvPr id="843782" name="Rectangle 6"/>
          <p:cNvSpPr>
            <a:spLocks noChangeArrowheads="1"/>
          </p:cNvSpPr>
          <p:nvPr/>
        </p:nvSpPr>
        <p:spPr bwMode="auto">
          <a:xfrm>
            <a:off x="0" y="1196752"/>
            <a:ext cx="4267200" cy="472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rgbClr val="00468F"/>
              </a:buClr>
              <a:buFont typeface="Webdings" panose="05030102010509060703" pitchFamily="18" charset="2"/>
              <a:buChar char="&lt;"/>
              <a:tabLst>
                <a:tab pos="233363" algn="l"/>
                <a:tab pos="855663" algn="l"/>
              </a:tabLst>
              <a:defRPr sz="2800" b="1">
                <a:solidFill>
                  <a:srgbClr val="00468F"/>
                </a:solidFill>
                <a:latin typeface="Arial" panose="020B0604020202020204" pitchFamily="34" charset="0"/>
                <a:ea typeface="MS PGothic" panose="020B0600070205080204" pitchFamily="34" charset="-128"/>
              </a:defRPr>
            </a:lvl1pPr>
            <a:lvl2pPr marL="574675" indent="-341313" eaLnBrk="0" hangingPunct="0">
              <a:lnSpc>
                <a:spcPct val="105000"/>
              </a:lnSpc>
              <a:spcBef>
                <a:spcPct val="50000"/>
              </a:spcBef>
              <a:tabLst>
                <a:tab pos="233363" algn="l"/>
                <a:tab pos="855663" algn="l"/>
              </a:tabLst>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rgbClr val="00468F"/>
              </a:buClr>
              <a:buChar char="•"/>
              <a:tabLst>
                <a:tab pos="233363" algn="l"/>
                <a:tab pos="855663" algn="l"/>
              </a:tabLst>
              <a:defRPr sz="24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buChar char="–"/>
              <a:tabLst>
                <a:tab pos="233363" algn="l"/>
                <a:tab pos="855663" algn="l"/>
              </a:tabLst>
              <a:defRPr sz="2000">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buChar char="»"/>
              <a:tabLst>
                <a:tab pos="233363" algn="l"/>
                <a:tab pos="855663" algn="l"/>
              </a:tabLst>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tabLst>
                <a:tab pos="233363" algn="l"/>
                <a:tab pos="855663" algn="l"/>
              </a:tabLst>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tabLst>
                <a:tab pos="233363" algn="l"/>
                <a:tab pos="855663" algn="l"/>
              </a:tabLst>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tabLst>
                <a:tab pos="233363" algn="l"/>
                <a:tab pos="855663" algn="l"/>
              </a:tabLst>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tabLst>
                <a:tab pos="233363" algn="l"/>
                <a:tab pos="855663" algn="l"/>
              </a:tabLst>
              <a:defRPr sz="2000">
                <a:solidFill>
                  <a:schemeClr val="tx1"/>
                </a:solidFill>
                <a:latin typeface="Arial" panose="020B0604020202020204" pitchFamily="34" charset="0"/>
                <a:ea typeface="MS PGothic" panose="020B0600070205080204" pitchFamily="34" charset="-128"/>
              </a:defRPr>
            </a:lvl9pPr>
          </a:lstStyle>
          <a:p>
            <a:pPr marL="574675" marR="0" lvl="1" indent="-341313" algn="l" defTabSz="914400" rtl="0" eaLnBrk="1" fontAlgn="auto" latinLnBrk="0" hangingPunct="1">
              <a:lnSpc>
                <a:spcPct val="95000"/>
              </a:lnSpc>
              <a:spcBef>
                <a:spcPct val="50000"/>
              </a:spcBef>
              <a:spcAft>
                <a:spcPts val="0"/>
              </a:spcAft>
              <a:buClrTx/>
              <a:buSzTx/>
              <a:buFontTx/>
              <a:buNone/>
              <a:tabLst>
                <a:tab pos="233363" algn="l"/>
                <a:tab pos="855663" algn="l"/>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t>
            </a:r>
            <a:r>
              <a:rPr kumimoji="0" lang="en-US" altLang="en-US" sz="2400" b="0" i="0" u="none" strike="noStrike" kern="1200" cap="none" spc="0" normalizeH="0" baseline="0" noProof="0" dirty="0">
                <a:ln>
                  <a:noFill/>
                </a:ln>
                <a:solidFill>
                  <a:srgbClr val="002060"/>
                </a:solidFill>
                <a:effectLst/>
                <a:uLnTx/>
                <a:uFillTx/>
                <a:latin typeface="Arial" panose="020B0604020202020204" pitchFamily="34" charset="0"/>
                <a:ea typeface="MS PGothic" panose="020B0600070205080204" pitchFamily="34" charset="-128"/>
                <a:cs typeface="+mn-cs"/>
              </a:rPr>
              <a:t>Total consumer surplus from the 10,000 pizzas that people buy is the area of the green triangle.</a:t>
            </a:r>
          </a:p>
          <a:p>
            <a:pPr marL="574675" marR="0" lvl="1" indent="-341313" algn="l" defTabSz="914400" rtl="0" eaLnBrk="1" fontAlgn="auto" latinLnBrk="0" hangingPunct="1">
              <a:lnSpc>
                <a:spcPct val="95000"/>
              </a:lnSpc>
              <a:spcBef>
                <a:spcPct val="50000"/>
              </a:spcBef>
              <a:spcAft>
                <a:spcPts val="0"/>
              </a:spcAft>
              <a:buClrTx/>
              <a:buSzTx/>
              <a:buFontTx/>
              <a:buNone/>
              <a:tabLst>
                <a:tab pos="233363" algn="l"/>
                <a:tab pos="855663" algn="l"/>
              </a:tabLst>
              <a:defRPr/>
            </a:pPr>
            <a:r>
              <a:rPr kumimoji="0" lang="en-US" altLang="en-US" sz="2400" b="0" i="0" u="none" strike="noStrike" kern="1200" cap="none" spc="0" normalizeH="0" baseline="0" noProof="0" dirty="0">
                <a:ln>
                  <a:noFill/>
                </a:ln>
                <a:solidFill>
                  <a:srgbClr val="002060"/>
                </a:solidFill>
                <a:effectLst/>
                <a:uLnTx/>
                <a:uFillTx/>
                <a:latin typeface="Arial" panose="020B0604020202020204" pitchFamily="34" charset="0"/>
                <a:ea typeface="MS PGothic" panose="020B0600070205080204" pitchFamily="34" charset="-128"/>
                <a:cs typeface="+mn-cs"/>
              </a:rPr>
              <a:t>		(This relates to all the pizzas that people would have been willing and able to buy at prices above $10 per pizza, </a:t>
            </a:r>
            <a:r>
              <a:rPr kumimoji="0" lang="en-US" altLang="en-US" sz="24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mn-cs"/>
              </a:rPr>
              <a:t>yet did not have to. </a:t>
            </a:r>
            <a:r>
              <a:rPr kumimoji="0" lang="en-US" altLang="en-US" sz="2400" b="0" i="0" u="none" strike="noStrike" kern="1200" cap="none" spc="0" normalizeH="0" baseline="0" noProof="0" dirty="0">
                <a:ln>
                  <a:noFill/>
                </a:ln>
                <a:solidFill>
                  <a:srgbClr val="002060"/>
                </a:solidFill>
                <a:effectLst/>
                <a:uLnTx/>
                <a:uFillTx/>
                <a:latin typeface="Arial" panose="020B0604020202020204" pitchFamily="34" charset="0"/>
                <a:ea typeface="MS PGothic" panose="020B0600070205080204" pitchFamily="34" charset="-128"/>
                <a:cs typeface="+mn-cs"/>
              </a:rPr>
              <a:t>Hence the term consumer surplus)		</a:t>
            </a:r>
            <a:endParaRPr kumimoji="0" lang="en-CA" altLang="en-US" sz="2400" b="0" i="0" u="none" strike="noStrike" kern="1200" cap="none" spc="0" normalizeH="0" baseline="0" noProof="0" dirty="0">
              <a:ln>
                <a:noFill/>
              </a:ln>
              <a:solidFill>
                <a:srgbClr val="002060"/>
              </a:solidFill>
              <a:effectLst/>
              <a:uLnTx/>
              <a:uFillTx/>
              <a:latin typeface="Arial" panose="020B0604020202020204" pitchFamily="34" charset="0"/>
              <a:ea typeface="MS PGothic" panose="020B0600070205080204" pitchFamily="34" charset="-128"/>
              <a:cs typeface="+mn-cs"/>
            </a:endParaRPr>
          </a:p>
        </p:txBody>
      </p:sp>
      <p:pic>
        <p:nvPicPr>
          <p:cNvPr id="84996" name="Picture 9" descr="fig0605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673225"/>
            <a:ext cx="4743450"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10" descr="fig0605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673225"/>
            <a:ext cx="4743450"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8" name="Picture 11" descr="fig0605c.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1673225"/>
            <a:ext cx="4743450"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9" name="Picture 12" descr="fig0605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1673225"/>
            <a:ext cx="4743450"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0" name="Picture 13" descr="fig0605e.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1673225"/>
            <a:ext cx="4743450"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fig0605f.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261622" y="1571079"/>
            <a:ext cx="4743450"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729131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3782">
                                            <p:txEl>
                                              <p:pRg st="1" end="1"/>
                                            </p:txEl>
                                          </p:spTgt>
                                        </p:tgtEl>
                                        <p:attrNameLst>
                                          <p:attrName>style.visibility</p:attrName>
                                        </p:attrNameLst>
                                      </p:cBhvr>
                                      <p:to>
                                        <p:strVal val="visible"/>
                                      </p:to>
                                    </p:set>
                                    <p:animEffect transition="in" filter="wipe(left)">
                                      <p:cBhvr>
                                        <p:cTn id="12" dur="500"/>
                                        <p:tgtEl>
                                          <p:spTgt spid="8437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3782" grpId="0" build="p" bldLvl="2"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54833"/>
            <a:ext cx="8219256" cy="562074"/>
          </a:xfrm>
        </p:spPr>
        <p:txBody>
          <a:bodyPr/>
          <a:lstStyle/>
          <a:p>
            <a:pPr algn="ctr"/>
            <a:r>
              <a:rPr lang="en-GB" dirty="0"/>
              <a:t>Producer Surplus</a:t>
            </a:r>
          </a:p>
        </p:txBody>
      </p:sp>
      <p:sp>
        <p:nvSpPr>
          <p:cNvPr id="2" name="Content Placeholder 1"/>
          <p:cNvSpPr>
            <a:spLocks noGrp="1"/>
          </p:cNvSpPr>
          <p:nvPr>
            <p:ph sz="half" idx="2"/>
          </p:nvPr>
        </p:nvSpPr>
        <p:spPr>
          <a:xfrm>
            <a:off x="426368" y="1052736"/>
            <a:ext cx="8280920" cy="4608513"/>
          </a:xfrm>
        </p:spPr>
        <p:txBody>
          <a:bodyPr/>
          <a:lstStyle/>
          <a:p>
            <a:pPr marL="342900" indent="-342900">
              <a:buClr>
                <a:srgbClr val="0DB4E6"/>
              </a:buClr>
              <a:buFont typeface="Wingdings" panose="05000000000000000000" pitchFamily="2" charset="2"/>
              <a:buChar char="§"/>
            </a:pPr>
            <a:r>
              <a:rPr lang="en-GB" dirty="0">
                <a:solidFill>
                  <a:srgbClr val="002060"/>
                </a:solidFill>
              </a:rPr>
              <a:t>To demonstrate </a:t>
            </a:r>
            <a:r>
              <a:rPr lang="en-GB" b="1" i="1" dirty="0">
                <a:solidFill>
                  <a:srgbClr val="002060"/>
                </a:solidFill>
              </a:rPr>
              <a:t>producer surplus </a:t>
            </a:r>
            <a:r>
              <a:rPr lang="en-GB" dirty="0">
                <a:solidFill>
                  <a:srgbClr val="002060"/>
                </a:solidFill>
              </a:rPr>
              <a:t>now consider the following supply curve for pizza:</a:t>
            </a:r>
          </a:p>
          <a:p>
            <a:endParaRPr lang="en-GB" dirty="0"/>
          </a:p>
        </p:txBody>
      </p:sp>
      <p:pic>
        <p:nvPicPr>
          <p:cNvPr id="4" name="Picture 3" descr="fig0606bd.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2132855"/>
            <a:ext cx="5543550" cy="414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6157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4664"/>
            <a:ext cx="8219256" cy="562074"/>
          </a:xfrm>
        </p:spPr>
        <p:txBody>
          <a:bodyPr/>
          <a:lstStyle/>
          <a:p>
            <a:pPr algn="ctr"/>
            <a:r>
              <a:rPr lang="en-GB" dirty="0"/>
              <a:t>Producer Surplus</a:t>
            </a:r>
          </a:p>
        </p:txBody>
      </p:sp>
      <p:sp>
        <p:nvSpPr>
          <p:cNvPr id="2" name="Content Placeholder 1"/>
          <p:cNvSpPr>
            <a:spLocks noGrp="1"/>
          </p:cNvSpPr>
          <p:nvPr>
            <p:ph sz="half" idx="2"/>
          </p:nvPr>
        </p:nvSpPr>
        <p:spPr>
          <a:xfrm>
            <a:off x="426368" y="1124744"/>
            <a:ext cx="8280920" cy="4608513"/>
          </a:xfrm>
        </p:spPr>
        <p:txBody>
          <a:bodyPr/>
          <a:lstStyle/>
          <a:p>
            <a:pPr marL="342900" indent="-342900">
              <a:buClr>
                <a:srgbClr val="0DB4E6"/>
              </a:buClr>
              <a:buFont typeface="Wingdings" panose="05000000000000000000" pitchFamily="2" charset="2"/>
              <a:buChar char="§"/>
            </a:pPr>
            <a:r>
              <a:rPr lang="en-GB" dirty="0">
                <a:solidFill>
                  <a:srgbClr val="002060"/>
                </a:solidFill>
              </a:rPr>
              <a:t>The producer surplus is shown by the blue shaded area; this is the difference between the price producers are willing to sell at (a shown by supply curve) and the price they actually receive (market price)</a:t>
            </a:r>
            <a:endParaRPr lang="en-GB" b="1" dirty="0">
              <a:solidFill>
                <a:srgbClr val="002060"/>
              </a:solidFill>
            </a:endParaRPr>
          </a:p>
          <a:p>
            <a:r>
              <a:rPr lang="en-GB" dirty="0"/>
              <a:t> </a:t>
            </a:r>
          </a:p>
          <a:p>
            <a:endParaRPr lang="en-GB" dirty="0"/>
          </a:p>
        </p:txBody>
      </p:sp>
      <p:pic>
        <p:nvPicPr>
          <p:cNvPr id="4" name="Picture 3" descr="fig0607f.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780928"/>
            <a:ext cx="5848350" cy="3496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1149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3266" y="332656"/>
            <a:ext cx="8219256" cy="562074"/>
          </a:xfrm>
        </p:spPr>
        <p:txBody>
          <a:bodyPr>
            <a:normAutofit fontScale="90000"/>
          </a:bodyPr>
          <a:lstStyle/>
          <a:p>
            <a:pPr algn="ctr"/>
            <a:r>
              <a:rPr lang="en-GB" dirty="0"/>
              <a:t>Maximising Social Welfare</a:t>
            </a:r>
          </a:p>
        </p:txBody>
      </p:sp>
      <p:sp>
        <p:nvSpPr>
          <p:cNvPr id="2" name="Content Placeholder 1"/>
          <p:cNvSpPr>
            <a:spLocks noGrp="1"/>
          </p:cNvSpPr>
          <p:nvPr>
            <p:ph sz="half" idx="2"/>
          </p:nvPr>
        </p:nvSpPr>
        <p:spPr>
          <a:xfrm>
            <a:off x="452434" y="1052736"/>
            <a:ext cx="8280920" cy="4608513"/>
          </a:xfrm>
        </p:spPr>
        <p:txBody>
          <a:bodyPr>
            <a:normAutofit/>
          </a:bodyPr>
          <a:lstStyle/>
          <a:p>
            <a:pPr marL="342900" indent="-342900">
              <a:buClr>
                <a:srgbClr val="0DB4E6"/>
              </a:buClr>
              <a:buFont typeface="Wingdings" panose="05000000000000000000" pitchFamily="2" charset="2"/>
              <a:buChar char="§"/>
            </a:pPr>
            <a:r>
              <a:rPr lang="en-GB" dirty="0">
                <a:solidFill>
                  <a:srgbClr val="002060"/>
                </a:solidFill>
              </a:rPr>
              <a:t>It is sometimes said that social welfare is maximised in a free market (though this is based on strong assumptions):</a:t>
            </a:r>
          </a:p>
          <a:p>
            <a:pPr marL="342900" indent="-342900">
              <a:buClr>
                <a:srgbClr val="0DB4E6"/>
              </a:buClr>
              <a:buFont typeface="Wingdings" panose="05000000000000000000" pitchFamily="2" charset="2"/>
              <a:buChar char="§"/>
            </a:pPr>
            <a:r>
              <a:rPr lang="en-GB" dirty="0">
                <a:solidFill>
                  <a:srgbClr val="002060"/>
                </a:solidFill>
              </a:rPr>
              <a:t>At equilibrium, the quantity supplied = the quantity demanded</a:t>
            </a:r>
          </a:p>
          <a:p>
            <a:pPr marL="342900" indent="-342900">
              <a:buClr>
                <a:srgbClr val="0DB4E6"/>
              </a:buClr>
              <a:buFont typeface="Wingdings" panose="05000000000000000000" pitchFamily="2" charset="2"/>
              <a:buChar char="§"/>
            </a:pPr>
            <a:r>
              <a:rPr lang="en-GB" dirty="0">
                <a:solidFill>
                  <a:srgbClr val="002060"/>
                </a:solidFill>
              </a:rPr>
              <a:t>This means that the extra benefit to society of the last unit produced and sold = the extra cost to society of that unit:</a:t>
            </a:r>
          </a:p>
          <a:p>
            <a:endParaRPr lang="en-GB" dirty="0"/>
          </a:p>
          <a:p>
            <a:pPr marL="457200" lvl="1" indent="0">
              <a:buNone/>
            </a:pPr>
            <a:r>
              <a:rPr lang="en-GB" dirty="0">
                <a:solidFill>
                  <a:srgbClr val="002060"/>
                </a:solidFill>
              </a:rPr>
              <a:t>Social marginal benefit = Social marginal cost</a:t>
            </a:r>
          </a:p>
          <a:p>
            <a:endParaRPr lang="en-GB" dirty="0"/>
          </a:p>
          <a:p>
            <a:pPr marL="342900" indent="-342900">
              <a:buClr>
                <a:srgbClr val="0DB4E6"/>
              </a:buClr>
              <a:buFont typeface="Wingdings" panose="05000000000000000000" pitchFamily="2" charset="2"/>
              <a:buChar char="§"/>
            </a:pPr>
            <a:r>
              <a:rPr lang="en-GB" dirty="0">
                <a:solidFill>
                  <a:srgbClr val="002060"/>
                </a:solidFill>
              </a:rPr>
              <a:t>Therefore, the welfare of society will not change if an extra unit is produced – this means welfare must be maximised.</a:t>
            </a:r>
          </a:p>
          <a:p>
            <a:endParaRPr lang="en-GB" dirty="0"/>
          </a:p>
        </p:txBody>
      </p:sp>
    </p:spTree>
    <p:extLst>
      <p:ext uri="{BB962C8B-B14F-4D97-AF65-F5344CB8AC3E}">
        <p14:creationId xmlns:p14="http://schemas.microsoft.com/office/powerpoint/2010/main" val="900538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459541" y="404664"/>
            <a:ext cx="8219256" cy="562074"/>
          </a:xfrm>
        </p:spPr>
        <p:txBody>
          <a:bodyPr>
            <a:normAutofit fontScale="90000"/>
          </a:bodyPr>
          <a:lstStyle/>
          <a:p>
            <a:pPr algn="ctr"/>
            <a:r>
              <a:rPr lang="en-GB" dirty="0"/>
              <a:t>Markets and equilibrium</a:t>
            </a:r>
          </a:p>
        </p:txBody>
      </p:sp>
      <p:sp>
        <p:nvSpPr>
          <p:cNvPr id="188419" name="Rectangle 3"/>
          <p:cNvSpPr>
            <a:spLocks noGrp="1" noChangeArrowheads="1"/>
          </p:cNvSpPr>
          <p:nvPr>
            <p:ph sz="half" idx="2"/>
          </p:nvPr>
        </p:nvSpPr>
        <p:spPr>
          <a:xfrm>
            <a:off x="424190" y="1124744"/>
            <a:ext cx="8280920" cy="4608513"/>
          </a:xfrm>
        </p:spPr>
        <p:txBody>
          <a:bodyPr>
            <a:normAutofit/>
          </a:bodyPr>
          <a:lstStyle/>
          <a:p>
            <a:pPr marL="342900" indent="-342900">
              <a:lnSpc>
                <a:spcPct val="90000"/>
              </a:lnSpc>
              <a:buClr>
                <a:srgbClr val="0DB4E6"/>
              </a:buClr>
              <a:buFont typeface="Wingdings" panose="05000000000000000000" pitchFamily="2" charset="2"/>
              <a:buChar char="§"/>
            </a:pPr>
            <a:r>
              <a:rPr lang="en-GB" dirty="0">
                <a:solidFill>
                  <a:srgbClr val="002060"/>
                </a:solidFill>
              </a:rPr>
              <a:t>So far we have considered the separate concepts of demand and supply. </a:t>
            </a:r>
          </a:p>
          <a:p>
            <a:pPr marL="342900" indent="-342900">
              <a:lnSpc>
                <a:spcPct val="90000"/>
              </a:lnSpc>
              <a:buClr>
                <a:srgbClr val="0DB4E6"/>
              </a:buClr>
              <a:buFont typeface="Wingdings" panose="05000000000000000000" pitchFamily="2" charset="2"/>
              <a:buChar char="§"/>
            </a:pPr>
            <a:endParaRPr lang="en-GB" dirty="0">
              <a:solidFill>
                <a:srgbClr val="002060"/>
              </a:solidFill>
            </a:endParaRPr>
          </a:p>
          <a:p>
            <a:pPr marL="342900" indent="-342900">
              <a:lnSpc>
                <a:spcPct val="90000"/>
              </a:lnSpc>
              <a:buClr>
                <a:srgbClr val="0DB4E6"/>
              </a:buClr>
              <a:buFont typeface="Wingdings" panose="05000000000000000000" pitchFamily="2" charset="2"/>
              <a:buChar char="§"/>
            </a:pPr>
            <a:r>
              <a:rPr lang="en-GB" dirty="0">
                <a:solidFill>
                  <a:srgbClr val="002060"/>
                </a:solidFill>
              </a:rPr>
              <a:t>This first part of the lecture will examine the </a:t>
            </a:r>
            <a:r>
              <a:rPr lang="en-GB" b="1" i="1" dirty="0">
                <a:solidFill>
                  <a:srgbClr val="002060"/>
                </a:solidFill>
              </a:rPr>
              <a:t>price mechanism (also known as market mechanism), </a:t>
            </a:r>
            <a:r>
              <a:rPr lang="en-GB" dirty="0">
                <a:solidFill>
                  <a:srgbClr val="002060"/>
                </a:solidFill>
              </a:rPr>
              <a:t>how this brings about </a:t>
            </a:r>
            <a:r>
              <a:rPr lang="en-GB" b="1" i="1" dirty="0">
                <a:solidFill>
                  <a:srgbClr val="002060"/>
                </a:solidFill>
              </a:rPr>
              <a:t>equilibrium </a:t>
            </a:r>
            <a:r>
              <a:rPr lang="en-GB" dirty="0">
                <a:solidFill>
                  <a:srgbClr val="002060"/>
                </a:solidFill>
              </a:rPr>
              <a:t>and the effects of changes in supply and demand on the market price and quantity.</a:t>
            </a:r>
          </a:p>
          <a:p>
            <a:pPr marL="342900" indent="-342900">
              <a:lnSpc>
                <a:spcPct val="90000"/>
              </a:lnSpc>
              <a:buClr>
                <a:srgbClr val="0DB4E6"/>
              </a:buClr>
              <a:buFont typeface="Wingdings" panose="05000000000000000000" pitchFamily="2" charset="2"/>
              <a:buChar char="§"/>
            </a:pPr>
            <a:endParaRPr lang="en-GB" dirty="0">
              <a:solidFill>
                <a:srgbClr val="002060"/>
              </a:solidFill>
            </a:endParaRPr>
          </a:p>
          <a:p>
            <a:pPr marL="342900" indent="-342900">
              <a:lnSpc>
                <a:spcPct val="90000"/>
              </a:lnSpc>
              <a:buClr>
                <a:srgbClr val="0DB4E6"/>
              </a:buClr>
              <a:buFont typeface="Wingdings" panose="05000000000000000000" pitchFamily="2" charset="2"/>
              <a:buChar char="§"/>
            </a:pPr>
            <a:r>
              <a:rPr lang="en-GB" dirty="0">
                <a:solidFill>
                  <a:srgbClr val="002060"/>
                </a:solidFill>
              </a:rPr>
              <a:t>This will enable us to examine how the free market solves the basic economic problems and draw a comparison with a planned economy.</a:t>
            </a:r>
          </a:p>
          <a:p>
            <a:pPr>
              <a:lnSpc>
                <a:spcPct val="90000"/>
              </a:lnSpc>
            </a:pPr>
            <a:endParaRPr lang="en-GB" dirty="0"/>
          </a:p>
        </p:txBody>
      </p:sp>
    </p:spTree>
    <p:custDataLst>
      <p:tags r:id="rId1"/>
    </p:custDataLst>
    <p:extLst>
      <p:ext uri="{BB962C8B-B14F-4D97-AF65-F5344CB8AC3E}">
        <p14:creationId xmlns:p14="http://schemas.microsoft.com/office/powerpoint/2010/main" val="370215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8419">
                                            <p:txEl>
                                              <p:pRg st="0" end="0"/>
                                            </p:txEl>
                                          </p:spTgt>
                                        </p:tgtEl>
                                        <p:attrNameLst>
                                          <p:attrName>style.visibility</p:attrName>
                                        </p:attrNameLst>
                                      </p:cBhvr>
                                      <p:to>
                                        <p:strVal val="visible"/>
                                      </p:to>
                                    </p:set>
                                    <p:animEffect transition="in" filter="fade">
                                      <p:cBhvr>
                                        <p:cTn id="7" dur="2000"/>
                                        <p:tgtEl>
                                          <p:spTgt spid="188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8419">
                                            <p:txEl>
                                              <p:pRg st="2" end="2"/>
                                            </p:txEl>
                                          </p:spTgt>
                                        </p:tgtEl>
                                        <p:attrNameLst>
                                          <p:attrName>style.visibility</p:attrName>
                                        </p:attrNameLst>
                                      </p:cBhvr>
                                      <p:to>
                                        <p:strVal val="visible"/>
                                      </p:to>
                                    </p:set>
                                    <p:animEffect transition="in" filter="fade">
                                      <p:cBhvr>
                                        <p:cTn id="12" dur="2000"/>
                                        <p:tgtEl>
                                          <p:spTgt spid="1884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8419">
                                            <p:txEl>
                                              <p:pRg st="4" end="4"/>
                                            </p:txEl>
                                          </p:spTgt>
                                        </p:tgtEl>
                                        <p:attrNameLst>
                                          <p:attrName>style.visibility</p:attrName>
                                        </p:attrNameLst>
                                      </p:cBhvr>
                                      <p:to>
                                        <p:strVal val="visible"/>
                                      </p:to>
                                    </p:set>
                                    <p:animEffect transition="in" filter="fade">
                                      <p:cBhvr>
                                        <p:cTn id="17" dur="2000"/>
                                        <p:tgtEl>
                                          <p:spTgt spid="1884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normAutofit fontScale="90000"/>
          </a:bodyPr>
          <a:lstStyle/>
          <a:p>
            <a:pPr algn="ctr"/>
            <a:r>
              <a:rPr lang="en-GB" dirty="0"/>
              <a:t>The free market may maximise social welfare</a:t>
            </a:r>
          </a:p>
        </p:txBody>
      </p:sp>
      <p:pic>
        <p:nvPicPr>
          <p:cNvPr id="307204" name="Picture 4" descr="gillespie_07f01"/>
          <p:cNvPicPr>
            <a:picLocks noChangeAspect="1" noChangeArrowheads="1"/>
          </p:cNvPicPr>
          <p:nvPr/>
        </p:nvPicPr>
        <p:blipFill>
          <a:blip r:embed="rId4" cstate="print"/>
          <a:srcRect/>
          <a:stretch>
            <a:fillRect/>
          </a:stretch>
        </p:blipFill>
        <p:spPr bwMode="auto">
          <a:xfrm>
            <a:off x="323528" y="1268760"/>
            <a:ext cx="5256585" cy="4168775"/>
          </a:xfrm>
          <a:prstGeom prst="rect">
            <a:avLst/>
          </a:prstGeom>
          <a:noFill/>
        </p:spPr>
      </p:pic>
      <p:sp>
        <p:nvSpPr>
          <p:cNvPr id="3" name="TextBox 2"/>
          <p:cNvSpPr txBox="1"/>
          <p:nvPr/>
        </p:nvSpPr>
        <p:spPr>
          <a:xfrm>
            <a:off x="5868144" y="1229488"/>
            <a:ext cx="3096344" cy="42473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2060"/>
                </a:solidFill>
                <a:effectLst/>
                <a:uLnTx/>
                <a:uFillTx/>
                <a:latin typeface="Calibri"/>
                <a:ea typeface="+mn-ea"/>
                <a:cs typeface="+mn-cs"/>
              </a:rPr>
              <a:t>On all units up to the point Q1 the extra social benefit is greater than the extra social cost of providing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2060"/>
                </a:solidFill>
                <a:effectLst/>
                <a:uLnTx/>
                <a:uFillTx/>
                <a:latin typeface="Calibri"/>
                <a:ea typeface="+mn-ea"/>
                <a:cs typeface="+mn-cs"/>
              </a:rPr>
              <a:t>SMB &gt; SMC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2060"/>
                </a:solidFill>
                <a:effectLst/>
                <a:uLnTx/>
                <a:uFillTx/>
                <a:latin typeface="Calibri"/>
                <a:ea typeface="+mn-ea"/>
                <a:cs typeface="+mn-cs"/>
              </a:rPr>
              <a:t>Therefore society as a whole will gain from these units being produced and consumed.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2060"/>
                </a:solidFill>
                <a:effectLst/>
                <a:uLnTx/>
                <a:uFillTx/>
                <a:latin typeface="Calibri"/>
                <a:ea typeface="+mn-ea"/>
                <a:cs typeface="+mn-cs"/>
              </a:rPr>
              <a:t>On all units beyond Q1, SMB &lt; SMC therefore society would lose out if these units were produced.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2060"/>
                </a:solidFill>
                <a:effectLst/>
                <a:uLnTx/>
                <a:uFillTx/>
                <a:latin typeface="Calibri"/>
                <a:ea typeface="+mn-ea"/>
                <a:cs typeface="+mn-cs"/>
              </a:rPr>
              <a:t>Hence equilibrium occurs at SMC = SMB and the welfare to society is maximised.</a:t>
            </a:r>
          </a:p>
        </p:txBody>
      </p:sp>
    </p:spTree>
    <p:custDataLst>
      <p:tags r:id="rId1"/>
    </p:custDataLst>
    <p:extLst>
      <p:ext uri="{BB962C8B-B14F-4D97-AF65-F5344CB8AC3E}">
        <p14:creationId xmlns:p14="http://schemas.microsoft.com/office/powerpoint/2010/main" val="62591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204"/>
                                        </p:tgtEl>
                                        <p:attrNameLst>
                                          <p:attrName>style.visibility</p:attrName>
                                        </p:attrNameLst>
                                      </p:cBhvr>
                                      <p:to>
                                        <p:strVal val="visible"/>
                                      </p:to>
                                    </p:set>
                                    <p:animEffect transition="in" filter="wipe(down)">
                                      <p:cBhvr>
                                        <p:cTn id="7" dur="500"/>
                                        <p:tgtEl>
                                          <p:spTgt spid="307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457200" y="404664"/>
            <a:ext cx="8219256" cy="562074"/>
          </a:xfrm>
        </p:spPr>
        <p:txBody>
          <a:bodyPr>
            <a:normAutofit fontScale="90000"/>
          </a:bodyPr>
          <a:lstStyle/>
          <a:p>
            <a:pPr algn="ctr"/>
            <a:r>
              <a:rPr lang="en-GB" sz="3000" dirty="0"/>
              <a:t>The free market may </a:t>
            </a:r>
            <a:br>
              <a:rPr lang="en-GB" sz="3000" dirty="0"/>
            </a:br>
            <a:r>
              <a:rPr lang="en-GB" sz="3000" dirty="0"/>
              <a:t>maximise social welfare</a:t>
            </a:r>
          </a:p>
        </p:txBody>
      </p:sp>
      <p:pic>
        <p:nvPicPr>
          <p:cNvPr id="311300" name="Picture 4" descr="gillespie_07f04a"/>
          <p:cNvPicPr>
            <a:picLocks noChangeAspect="1" noChangeArrowheads="1"/>
          </p:cNvPicPr>
          <p:nvPr/>
        </p:nvPicPr>
        <p:blipFill>
          <a:blip r:embed="rId4" cstate="print"/>
          <a:srcRect/>
          <a:stretch>
            <a:fillRect/>
          </a:stretch>
        </p:blipFill>
        <p:spPr bwMode="auto">
          <a:xfrm>
            <a:off x="1843813" y="1268760"/>
            <a:ext cx="5446030" cy="5217765"/>
          </a:xfrm>
          <a:prstGeom prst="rect">
            <a:avLst/>
          </a:prstGeom>
          <a:noFill/>
        </p:spPr>
      </p:pic>
    </p:spTree>
    <p:custDataLst>
      <p:tags r:id="rId1"/>
    </p:custDataLst>
    <p:extLst>
      <p:ext uri="{BB962C8B-B14F-4D97-AF65-F5344CB8AC3E}">
        <p14:creationId xmlns:p14="http://schemas.microsoft.com/office/powerpoint/2010/main" val="378644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1300"/>
                                        </p:tgtEl>
                                        <p:attrNameLst>
                                          <p:attrName>style.visibility</p:attrName>
                                        </p:attrNameLst>
                                      </p:cBhvr>
                                      <p:to>
                                        <p:strVal val="visible"/>
                                      </p:to>
                                    </p:set>
                                    <p:animEffect transition="in" filter="wipe(down)">
                                      <p:cBhvr>
                                        <p:cTn id="7" dur="500"/>
                                        <p:tgtEl>
                                          <p:spTgt spid="311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457200" y="404664"/>
            <a:ext cx="8219256" cy="562074"/>
          </a:xfrm>
        </p:spPr>
        <p:txBody>
          <a:bodyPr>
            <a:normAutofit fontScale="90000"/>
          </a:bodyPr>
          <a:lstStyle/>
          <a:p>
            <a:pPr algn="ctr"/>
            <a:r>
              <a:rPr lang="en-GB" dirty="0"/>
              <a:t>Disadvantages of the </a:t>
            </a:r>
            <a:br>
              <a:rPr lang="en-GB" dirty="0"/>
            </a:br>
            <a:r>
              <a:rPr lang="en-GB" dirty="0"/>
              <a:t>market system</a:t>
            </a:r>
          </a:p>
        </p:txBody>
      </p:sp>
      <p:sp>
        <p:nvSpPr>
          <p:cNvPr id="201731" name="Rectangle 3"/>
          <p:cNvSpPr>
            <a:spLocks noGrp="1" noChangeArrowheads="1"/>
          </p:cNvSpPr>
          <p:nvPr>
            <p:ph sz="half" idx="2"/>
          </p:nvPr>
        </p:nvSpPr>
        <p:spPr>
          <a:xfrm>
            <a:off x="426368" y="1268760"/>
            <a:ext cx="8280920" cy="4608513"/>
          </a:xfrm>
        </p:spPr>
        <p:txBody>
          <a:bodyPr>
            <a:normAutofit/>
          </a:bodyPr>
          <a:lstStyle/>
          <a:p>
            <a:pPr>
              <a:buClr>
                <a:srgbClr val="0DB4E6"/>
              </a:buClr>
            </a:pPr>
            <a:r>
              <a:rPr lang="en-GB" sz="2800" dirty="0">
                <a:solidFill>
                  <a:srgbClr val="002060"/>
                </a:solidFill>
              </a:rPr>
              <a:t>(Gillespie pp. 154-70)</a:t>
            </a:r>
          </a:p>
          <a:p>
            <a:pPr marL="457200" indent="-457200">
              <a:buClr>
                <a:srgbClr val="0DB4E6"/>
              </a:buClr>
              <a:buFont typeface="Wingdings" panose="05000000000000000000" pitchFamily="2" charset="2"/>
              <a:buChar char="§"/>
            </a:pPr>
            <a:r>
              <a:rPr lang="en-GB" sz="2800" b="1" dirty="0">
                <a:solidFill>
                  <a:srgbClr val="002060"/>
                </a:solidFill>
              </a:rPr>
              <a:t>Monopoly power:</a:t>
            </a:r>
            <a:r>
              <a:rPr lang="en-GB" sz="2800" dirty="0">
                <a:solidFill>
                  <a:srgbClr val="002060"/>
                </a:solidFill>
              </a:rPr>
              <a:t> a firm dominates a market</a:t>
            </a:r>
          </a:p>
          <a:p>
            <a:pPr marL="457200" indent="-457200">
              <a:buClr>
                <a:srgbClr val="0DB4E6"/>
              </a:buClr>
              <a:buFont typeface="Wingdings" panose="05000000000000000000" pitchFamily="2" charset="2"/>
              <a:buChar char="§"/>
            </a:pPr>
            <a:r>
              <a:rPr lang="en-GB" sz="2800" b="1" dirty="0">
                <a:solidFill>
                  <a:srgbClr val="002060"/>
                </a:solidFill>
              </a:rPr>
              <a:t>Externalities:</a:t>
            </a:r>
            <a:r>
              <a:rPr lang="en-GB" sz="2800" dirty="0">
                <a:solidFill>
                  <a:srgbClr val="002060"/>
                </a:solidFill>
              </a:rPr>
              <a:t> divergence between private and social costs and benefits</a:t>
            </a:r>
            <a:endParaRPr lang="en-GB" sz="2800" b="1" dirty="0">
              <a:solidFill>
                <a:srgbClr val="002060"/>
              </a:solidFill>
            </a:endParaRPr>
          </a:p>
          <a:p>
            <a:pPr marL="457200" indent="-457200">
              <a:buClr>
                <a:srgbClr val="0DB4E6"/>
              </a:buClr>
              <a:buFont typeface="Wingdings" panose="05000000000000000000" pitchFamily="2" charset="2"/>
              <a:buChar char="§"/>
            </a:pPr>
            <a:r>
              <a:rPr lang="en-GB" sz="2800" b="1" dirty="0">
                <a:solidFill>
                  <a:srgbClr val="002060"/>
                </a:solidFill>
              </a:rPr>
              <a:t>Merit goods: </a:t>
            </a:r>
            <a:r>
              <a:rPr lang="en-GB" sz="2800" dirty="0">
                <a:solidFill>
                  <a:srgbClr val="002060"/>
                </a:solidFill>
              </a:rPr>
              <a:t>society believes is more beneficial than individuals do.</a:t>
            </a:r>
            <a:endParaRPr lang="en-GB" sz="2800" b="1" dirty="0">
              <a:solidFill>
                <a:srgbClr val="002060"/>
              </a:solidFill>
            </a:endParaRPr>
          </a:p>
          <a:p>
            <a:pPr marL="457200" indent="-457200">
              <a:buClr>
                <a:srgbClr val="0DB4E6"/>
              </a:buClr>
              <a:buFont typeface="Wingdings" panose="05000000000000000000" pitchFamily="2" charset="2"/>
              <a:buChar char="§"/>
            </a:pPr>
            <a:r>
              <a:rPr lang="en-GB" sz="2800" b="1" dirty="0">
                <a:solidFill>
                  <a:srgbClr val="002060"/>
                </a:solidFill>
              </a:rPr>
              <a:t>Public goods:</a:t>
            </a:r>
            <a:r>
              <a:rPr lang="en-GB" sz="2800" dirty="0">
                <a:solidFill>
                  <a:srgbClr val="002060"/>
                </a:solidFill>
              </a:rPr>
              <a:t> non-diminishable and non-excludable -  once produced available to everyone</a:t>
            </a:r>
          </a:p>
          <a:p>
            <a:pPr marL="457200" indent="-457200">
              <a:buClr>
                <a:srgbClr val="0DB4E6"/>
              </a:buClr>
              <a:buFont typeface="Wingdings" panose="05000000000000000000" pitchFamily="2" charset="2"/>
              <a:buChar char="§"/>
            </a:pPr>
            <a:r>
              <a:rPr lang="en-GB" sz="2800" b="1" dirty="0">
                <a:solidFill>
                  <a:srgbClr val="002060"/>
                </a:solidFill>
              </a:rPr>
              <a:t>Income inequality</a:t>
            </a:r>
          </a:p>
        </p:txBody>
      </p:sp>
    </p:spTree>
    <p:custDataLst>
      <p:tags r:id="rId1"/>
    </p:custDataLst>
    <p:extLst>
      <p:ext uri="{BB962C8B-B14F-4D97-AF65-F5344CB8AC3E}">
        <p14:creationId xmlns:p14="http://schemas.microsoft.com/office/powerpoint/2010/main" val="21882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animEffect transition="in" filter="fade">
                                      <p:cBhvr>
                                        <p:cTn id="7" dur="2000"/>
                                        <p:tgtEl>
                                          <p:spTgt spid="2017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1731">
                                            <p:txEl>
                                              <p:pRg st="1" end="1"/>
                                            </p:txEl>
                                          </p:spTgt>
                                        </p:tgtEl>
                                        <p:attrNameLst>
                                          <p:attrName>style.visibility</p:attrName>
                                        </p:attrNameLst>
                                      </p:cBhvr>
                                      <p:to>
                                        <p:strVal val="visible"/>
                                      </p:to>
                                    </p:set>
                                    <p:animEffect transition="in" filter="fade">
                                      <p:cBhvr>
                                        <p:cTn id="12" dur="2000"/>
                                        <p:tgtEl>
                                          <p:spTgt spid="2017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1731">
                                            <p:txEl>
                                              <p:pRg st="2" end="2"/>
                                            </p:txEl>
                                          </p:spTgt>
                                        </p:tgtEl>
                                        <p:attrNameLst>
                                          <p:attrName>style.visibility</p:attrName>
                                        </p:attrNameLst>
                                      </p:cBhvr>
                                      <p:to>
                                        <p:strVal val="visible"/>
                                      </p:to>
                                    </p:set>
                                    <p:animEffect transition="in" filter="fade">
                                      <p:cBhvr>
                                        <p:cTn id="17" dur="2000"/>
                                        <p:tgtEl>
                                          <p:spTgt spid="2017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1731">
                                            <p:txEl>
                                              <p:pRg st="3" end="3"/>
                                            </p:txEl>
                                          </p:spTgt>
                                        </p:tgtEl>
                                        <p:attrNameLst>
                                          <p:attrName>style.visibility</p:attrName>
                                        </p:attrNameLst>
                                      </p:cBhvr>
                                      <p:to>
                                        <p:strVal val="visible"/>
                                      </p:to>
                                    </p:set>
                                    <p:animEffect transition="in" filter="fade">
                                      <p:cBhvr>
                                        <p:cTn id="22" dur="2000"/>
                                        <p:tgtEl>
                                          <p:spTgt spid="2017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1731">
                                            <p:txEl>
                                              <p:pRg st="4" end="4"/>
                                            </p:txEl>
                                          </p:spTgt>
                                        </p:tgtEl>
                                        <p:attrNameLst>
                                          <p:attrName>style.visibility</p:attrName>
                                        </p:attrNameLst>
                                      </p:cBhvr>
                                      <p:to>
                                        <p:strVal val="visible"/>
                                      </p:to>
                                    </p:set>
                                    <p:animEffect transition="in" filter="fade">
                                      <p:cBhvr>
                                        <p:cTn id="27" dur="2000"/>
                                        <p:tgtEl>
                                          <p:spTgt spid="2017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1731">
                                            <p:txEl>
                                              <p:pRg st="5" end="5"/>
                                            </p:txEl>
                                          </p:spTgt>
                                        </p:tgtEl>
                                        <p:attrNameLst>
                                          <p:attrName>style.visibility</p:attrName>
                                        </p:attrNameLst>
                                      </p:cBhvr>
                                      <p:to>
                                        <p:strVal val="visible"/>
                                      </p:to>
                                    </p:set>
                                    <p:animEffect transition="in" filter="fade">
                                      <p:cBhvr>
                                        <p:cTn id="32" dur="2000"/>
                                        <p:tgtEl>
                                          <p:spTgt spid="2017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2656"/>
            <a:ext cx="8219256" cy="562074"/>
          </a:xfrm>
        </p:spPr>
        <p:txBody>
          <a:bodyPr/>
          <a:lstStyle/>
          <a:p>
            <a:pPr algn="ctr"/>
            <a:r>
              <a:rPr lang="en-GB" dirty="0"/>
              <a:t>Monopoly power</a:t>
            </a:r>
          </a:p>
        </p:txBody>
      </p:sp>
      <p:sp>
        <p:nvSpPr>
          <p:cNvPr id="2" name="Content Placeholder 1"/>
          <p:cNvSpPr>
            <a:spLocks noGrp="1"/>
          </p:cNvSpPr>
          <p:nvPr>
            <p:ph sz="half" idx="2"/>
          </p:nvPr>
        </p:nvSpPr>
        <p:spPr>
          <a:xfrm>
            <a:off x="426368" y="1124744"/>
            <a:ext cx="8280920" cy="4608513"/>
          </a:xfrm>
        </p:spPr>
        <p:txBody>
          <a:bodyPr>
            <a:normAutofit fontScale="92500"/>
          </a:bodyPr>
          <a:lstStyle/>
          <a:p>
            <a:pPr marL="342900" indent="-342900">
              <a:buClr>
                <a:srgbClr val="0DB4E6"/>
              </a:buClr>
              <a:buFont typeface="Wingdings" panose="05000000000000000000" pitchFamily="2" charset="2"/>
              <a:buChar char="§"/>
            </a:pPr>
            <a:r>
              <a:rPr lang="en-GB" dirty="0">
                <a:solidFill>
                  <a:srgbClr val="002060"/>
                </a:solidFill>
              </a:rPr>
              <a:t>So far we have assumed that market forces are allowed to operate, and that these will enable equilibrium at Q1 and P1 (Point E).</a:t>
            </a:r>
          </a:p>
          <a:p>
            <a:pPr marL="342900" indent="-342900">
              <a:buClr>
                <a:srgbClr val="0DB4E6"/>
              </a:buClr>
              <a:buFont typeface="Wingdings" panose="05000000000000000000" pitchFamily="2" charset="2"/>
              <a:buChar char="§"/>
            </a:pPr>
            <a:r>
              <a:rPr lang="en-GB" dirty="0">
                <a:solidFill>
                  <a:srgbClr val="002060"/>
                </a:solidFill>
              </a:rPr>
              <a:t>However, in some markets, some firms might become dominant and exert ‘monopoly power’.</a:t>
            </a:r>
          </a:p>
          <a:p>
            <a:pPr marL="342900" indent="-342900">
              <a:buClr>
                <a:srgbClr val="0DB4E6"/>
              </a:buClr>
              <a:buFont typeface="Wingdings" panose="05000000000000000000" pitchFamily="2" charset="2"/>
              <a:buChar char="§"/>
            </a:pPr>
            <a:r>
              <a:rPr lang="en-GB" dirty="0">
                <a:solidFill>
                  <a:srgbClr val="002060"/>
                </a:solidFill>
              </a:rPr>
              <a:t>A monopolist is a price setter. </a:t>
            </a:r>
          </a:p>
          <a:p>
            <a:pPr marL="342900" indent="-342900">
              <a:buClr>
                <a:srgbClr val="0DB4E6"/>
              </a:buClr>
              <a:buFont typeface="Wingdings" panose="05000000000000000000" pitchFamily="2" charset="2"/>
              <a:buChar char="§"/>
            </a:pPr>
            <a:r>
              <a:rPr lang="en-GB">
                <a:solidFill>
                  <a:srgbClr val="002060"/>
                </a:solidFill>
              </a:rPr>
              <a:t>It might </a:t>
            </a:r>
            <a:r>
              <a:rPr lang="en-GB" dirty="0">
                <a:solidFill>
                  <a:srgbClr val="002060"/>
                </a:solidFill>
              </a:rPr>
              <a:t>decide to restrict output and push up the price (shown on next slide – movement from Point E (Q1/P1) to Point B (Q2/P2).</a:t>
            </a:r>
          </a:p>
          <a:p>
            <a:pPr marL="342900" indent="-342900">
              <a:buClr>
                <a:srgbClr val="0DB4E6"/>
              </a:buClr>
              <a:buFont typeface="Wingdings" panose="05000000000000000000" pitchFamily="2" charset="2"/>
              <a:buChar char="§"/>
            </a:pPr>
            <a:r>
              <a:rPr lang="en-GB" dirty="0">
                <a:solidFill>
                  <a:srgbClr val="002060"/>
                </a:solidFill>
              </a:rPr>
              <a:t>This has the effect of eroding consumer surplus, with an associated increase in producer surplus.</a:t>
            </a:r>
          </a:p>
          <a:p>
            <a:pPr marL="342900" indent="-342900">
              <a:buClr>
                <a:srgbClr val="0DB4E6"/>
              </a:buClr>
              <a:buFont typeface="Wingdings" panose="05000000000000000000" pitchFamily="2" charset="2"/>
              <a:buChar char="§"/>
            </a:pPr>
            <a:r>
              <a:rPr lang="en-GB" dirty="0">
                <a:solidFill>
                  <a:srgbClr val="002060"/>
                </a:solidFill>
              </a:rPr>
              <a:t>Thus although the community surplus (the aggregate of consumer and producer surplus) is unchanged it is now weighted in favour of the producer.</a:t>
            </a:r>
          </a:p>
          <a:p>
            <a:pPr marL="0" indent="0">
              <a:buNone/>
            </a:pPr>
            <a:endParaRPr lang="en-GB" dirty="0"/>
          </a:p>
        </p:txBody>
      </p:sp>
    </p:spTree>
    <p:extLst>
      <p:ext uri="{BB962C8B-B14F-4D97-AF65-F5344CB8AC3E}">
        <p14:creationId xmlns:p14="http://schemas.microsoft.com/office/powerpoint/2010/main" val="409862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a:xfrm>
            <a:off x="457199" y="332656"/>
            <a:ext cx="8219256" cy="562074"/>
          </a:xfrm>
        </p:spPr>
        <p:txBody>
          <a:bodyPr/>
          <a:lstStyle/>
          <a:p>
            <a:pPr algn="ctr"/>
            <a:r>
              <a:rPr lang="en-GB" dirty="0"/>
              <a:t>Monopoly power</a:t>
            </a:r>
          </a:p>
        </p:txBody>
      </p:sp>
      <p:pic>
        <p:nvPicPr>
          <p:cNvPr id="312324" name="Picture 4" descr="gillespie_07f04b"/>
          <p:cNvPicPr>
            <a:picLocks noChangeAspect="1" noChangeArrowheads="1"/>
          </p:cNvPicPr>
          <p:nvPr/>
        </p:nvPicPr>
        <p:blipFill>
          <a:blip r:embed="rId4" cstate="print"/>
          <a:srcRect/>
          <a:stretch>
            <a:fillRect/>
          </a:stretch>
        </p:blipFill>
        <p:spPr bwMode="auto">
          <a:xfrm>
            <a:off x="1619672" y="1052736"/>
            <a:ext cx="5956437" cy="4896270"/>
          </a:xfrm>
          <a:prstGeom prst="rect">
            <a:avLst/>
          </a:prstGeom>
          <a:noFill/>
        </p:spPr>
      </p:pic>
    </p:spTree>
    <p:custDataLst>
      <p:tags r:id="rId1"/>
    </p:custDataLst>
    <p:extLst>
      <p:ext uri="{BB962C8B-B14F-4D97-AF65-F5344CB8AC3E}">
        <p14:creationId xmlns:p14="http://schemas.microsoft.com/office/powerpoint/2010/main" val="67455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2324"/>
                                        </p:tgtEl>
                                        <p:attrNameLst>
                                          <p:attrName>style.visibility</p:attrName>
                                        </p:attrNameLst>
                                      </p:cBhvr>
                                      <p:to>
                                        <p:strVal val="visible"/>
                                      </p:to>
                                    </p:set>
                                    <p:animEffect transition="in" filter="wipe(down)">
                                      <p:cBhvr>
                                        <p:cTn id="7" dur="500"/>
                                        <p:tgtEl>
                                          <p:spTgt spid="312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4664"/>
            <a:ext cx="8219256" cy="562074"/>
          </a:xfrm>
        </p:spPr>
        <p:txBody>
          <a:bodyPr/>
          <a:lstStyle/>
          <a:p>
            <a:pPr algn="ctr"/>
            <a:r>
              <a:rPr lang="en-GB" dirty="0"/>
              <a:t>Externalities</a:t>
            </a:r>
          </a:p>
        </p:txBody>
      </p:sp>
      <p:sp>
        <p:nvSpPr>
          <p:cNvPr id="2" name="Content Placeholder 1"/>
          <p:cNvSpPr>
            <a:spLocks noGrp="1"/>
          </p:cNvSpPr>
          <p:nvPr>
            <p:ph sz="half" idx="2"/>
          </p:nvPr>
        </p:nvSpPr>
        <p:spPr>
          <a:xfrm>
            <a:off x="426368" y="1124744"/>
            <a:ext cx="8280920" cy="4608513"/>
          </a:xfrm>
        </p:spPr>
        <p:txBody>
          <a:bodyPr>
            <a:normAutofit/>
          </a:bodyPr>
          <a:lstStyle/>
          <a:p>
            <a:pPr marL="342900" indent="-342900">
              <a:buClr>
                <a:srgbClr val="0DB4E6"/>
              </a:buClr>
              <a:buFont typeface="Wingdings" panose="05000000000000000000" pitchFamily="2" charset="2"/>
              <a:buChar char="§"/>
            </a:pPr>
            <a:r>
              <a:rPr lang="en-GB" dirty="0">
                <a:solidFill>
                  <a:srgbClr val="002060"/>
                </a:solidFill>
              </a:rPr>
              <a:t>In a free market, individuals pursue their own self-interests.</a:t>
            </a:r>
          </a:p>
          <a:p>
            <a:pPr marL="342900" indent="-342900">
              <a:buClr>
                <a:srgbClr val="0DB4E6"/>
              </a:buClr>
              <a:buFont typeface="Wingdings" panose="05000000000000000000" pitchFamily="2" charset="2"/>
              <a:buChar char="§"/>
            </a:pPr>
            <a:r>
              <a:rPr lang="en-GB" dirty="0">
                <a:solidFill>
                  <a:srgbClr val="002060"/>
                </a:solidFill>
              </a:rPr>
              <a:t>This means that their choices might not be those that are optimal for society as a whole. </a:t>
            </a:r>
          </a:p>
          <a:p>
            <a:pPr>
              <a:buClr>
                <a:srgbClr val="0DB4E6"/>
              </a:buClr>
            </a:pPr>
            <a:r>
              <a:rPr lang="en-GB" dirty="0">
                <a:solidFill>
                  <a:srgbClr val="002060"/>
                </a:solidFill>
              </a:rPr>
              <a:t>	e.g. If you are considering whether or not to have the flu 	vaccine, you will consider your own self interests and not 	the potential benefits to others if you were vaccinated.</a:t>
            </a:r>
          </a:p>
          <a:p>
            <a:pPr lvl="1" indent="0">
              <a:buClr>
                <a:srgbClr val="0DB4E6"/>
              </a:buClr>
              <a:buNone/>
            </a:pPr>
            <a:r>
              <a:rPr lang="en-GB" dirty="0">
                <a:solidFill>
                  <a:srgbClr val="002060"/>
                </a:solidFill>
              </a:rPr>
              <a:t>  However, in preventing the spread of infection, the social    	benefits of the vaccine exceed the private benefits.</a:t>
            </a:r>
          </a:p>
          <a:p>
            <a:pPr marL="342900" indent="-342900">
              <a:buClr>
                <a:srgbClr val="0DB4E6"/>
              </a:buClr>
              <a:buFont typeface="Wingdings" panose="05000000000000000000" pitchFamily="2" charset="2"/>
              <a:buChar char="§"/>
            </a:pPr>
            <a:r>
              <a:rPr lang="en-GB" dirty="0">
                <a:solidFill>
                  <a:srgbClr val="002060"/>
                </a:solidFill>
              </a:rPr>
              <a:t>This is known as a </a:t>
            </a:r>
            <a:r>
              <a:rPr lang="en-GB" b="1" i="1" dirty="0">
                <a:solidFill>
                  <a:srgbClr val="002060"/>
                </a:solidFill>
              </a:rPr>
              <a:t>positive consumption externality; </a:t>
            </a:r>
            <a:r>
              <a:rPr lang="en-GB" dirty="0">
                <a:solidFill>
                  <a:srgbClr val="002060"/>
                </a:solidFill>
              </a:rPr>
              <a:t>the product is under-consumed relative to what is socially optimal: </a:t>
            </a:r>
            <a:endParaRPr lang="en-GB" b="1" i="1" dirty="0">
              <a:solidFill>
                <a:srgbClr val="002060"/>
              </a:solidFill>
            </a:endParaRPr>
          </a:p>
        </p:txBody>
      </p:sp>
    </p:spTree>
    <p:extLst>
      <p:ext uri="{BB962C8B-B14F-4D97-AF65-F5344CB8AC3E}">
        <p14:creationId xmlns:p14="http://schemas.microsoft.com/office/powerpoint/2010/main" val="127688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a:xfrm>
            <a:off x="457200" y="332656"/>
            <a:ext cx="8219256" cy="562074"/>
          </a:xfrm>
        </p:spPr>
        <p:txBody>
          <a:bodyPr/>
          <a:lstStyle/>
          <a:p>
            <a:pPr algn="ctr"/>
            <a:r>
              <a:rPr lang="en-GB" dirty="0"/>
              <a:t>Positive externality</a:t>
            </a:r>
          </a:p>
        </p:txBody>
      </p:sp>
      <p:pic>
        <p:nvPicPr>
          <p:cNvPr id="319492" name="Picture 4" descr="gillespie_07f07"/>
          <p:cNvPicPr>
            <a:picLocks noChangeAspect="1" noChangeArrowheads="1"/>
          </p:cNvPicPr>
          <p:nvPr/>
        </p:nvPicPr>
        <p:blipFill>
          <a:blip r:embed="rId4" cstate="print"/>
          <a:srcRect/>
          <a:stretch>
            <a:fillRect/>
          </a:stretch>
        </p:blipFill>
        <p:spPr bwMode="auto">
          <a:xfrm>
            <a:off x="986923" y="1196752"/>
            <a:ext cx="7159810" cy="4608512"/>
          </a:xfrm>
          <a:prstGeom prst="rect">
            <a:avLst/>
          </a:prstGeom>
          <a:noFill/>
        </p:spPr>
      </p:pic>
    </p:spTree>
    <p:custDataLst>
      <p:tags r:id="rId1"/>
    </p:custDataLst>
    <p:extLst>
      <p:ext uri="{BB962C8B-B14F-4D97-AF65-F5344CB8AC3E}">
        <p14:creationId xmlns:p14="http://schemas.microsoft.com/office/powerpoint/2010/main" val="284097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9492"/>
                                        </p:tgtEl>
                                        <p:attrNameLst>
                                          <p:attrName>style.visibility</p:attrName>
                                        </p:attrNameLst>
                                      </p:cBhvr>
                                      <p:to>
                                        <p:strVal val="visible"/>
                                      </p:to>
                                    </p:set>
                                    <p:animEffect transition="in" filter="wipe(down)">
                                      <p:cBhvr>
                                        <p:cTn id="7" dur="500"/>
                                        <p:tgtEl>
                                          <p:spTgt spid="319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2656"/>
            <a:ext cx="8219256" cy="562074"/>
          </a:xfrm>
        </p:spPr>
        <p:txBody>
          <a:bodyPr/>
          <a:lstStyle/>
          <a:p>
            <a:pPr algn="ctr"/>
            <a:r>
              <a:rPr lang="en-GB" dirty="0"/>
              <a:t>Negative Externality</a:t>
            </a:r>
          </a:p>
        </p:txBody>
      </p:sp>
      <p:sp>
        <p:nvSpPr>
          <p:cNvPr id="2" name="Content Placeholder 1"/>
          <p:cNvSpPr>
            <a:spLocks noGrp="1"/>
          </p:cNvSpPr>
          <p:nvPr>
            <p:ph sz="half" idx="2"/>
          </p:nvPr>
        </p:nvSpPr>
        <p:spPr>
          <a:xfrm>
            <a:off x="426368" y="1124744"/>
            <a:ext cx="8280920" cy="4608513"/>
          </a:xfrm>
        </p:spPr>
        <p:txBody>
          <a:bodyPr>
            <a:normAutofit/>
          </a:bodyPr>
          <a:lstStyle/>
          <a:p>
            <a:pPr marL="342900" indent="-342900">
              <a:buClr>
                <a:srgbClr val="0DB4E6"/>
              </a:buClr>
              <a:buFont typeface="Wingdings" panose="05000000000000000000" pitchFamily="2" charset="2"/>
              <a:buChar char="§"/>
            </a:pPr>
            <a:r>
              <a:rPr lang="en-GB" dirty="0">
                <a:solidFill>
                  <a:srgbClr val="002060"/>
                </a:solidFill>
              </a:rPr>
              <a:t>It can also be the case that the social benefits of consumption are less than the private benefits. </a:t>
            </a:r>
          </a:p>
          <a:p>
            <a:pPr lvl="1" indent="0">
              <a:buClr>
                <a:srgbClr val="0DB4E6"/>
              </a:buClr>
              <a:buNone/>
            </a:pPr>
            <a:r>
              <a:rPr lang="en-GB" dirty="0">
                <a:solidFill>
                  <a:srgbClr val="002060"/>
                </a:solidFill>
              </a:rPr>
              <a:t>For example, if a factory produces carbon emissions that are harmful to the environment. This might be the cheapest/ easiest and hence favourable means of emission for the factory but the impact on society (the cost) as a whole exceeds the benefits to the factory.</a:t>
            </a:r>
          </a:p>
          <a:p>
            <a:pPr marL="342900" indent="-342900">
              <a:buClr>
                <a:srgbClr val="0DB4E6"/>
              </a:buClr>
              <a:buFont typeface="Wingdings" panose="05000000000000000000" pitchFamily="2" charset="2"/>
              <a:buChar char="§"/>
            </a:pPr>
            <a:r>
              <a:rPr lang="en-GB" dirty="0">
                <a:solidFill>
                  <a:srgbClr val="002060"/>
                </a:solidFill>
              </a:rPr>
              <a:t>Thus there is said to be a </a:t>
            </a:r>
            <a:r>
              <a:rPr lang="en-GB" b="1" i="1" dirty="0">
                <a:solidFill>
                  <a:srgbClr val="002060"/>
                </a:solidFill>
              </a:rPr>
              <a:t>negative externality of consumption, </a:t>
            </a:r>
            <a:r>
              <a:rPr lang="en-GB" dirty="0">
                <a:solidFill>
                  <a:srgbClr val="002060"/>
                </a:solidFill>
              </a:rPr>
              <a:t>meaning too much of the product is produced/consumed relative to what is optimal for society:</a:t>
            </a:r>
          </a:p>
        </p:txBody>
      </p:sp>
    </p:spTree>
    <p:extLst>
      <p:ext uri="{BB962C8B-B14F-4D97-AF65-F5344CB8AC3E}">
        <p14:creationId xmlns:p14="http://schemas.microsoft.com/office/powerpoint/2010/main" val="279440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457199" y="332656"/>
            <a:ext cx="8219256" cy="562074"/>
          </a:xfrm>
        </p:spPr>
        <p:txBody>
          <a:bodyPr/>
          <a:lstStyle/>
          <a:p>
            <a:pPr algn="ctr"/>
            <a:r>
              <a:rPr lang="en-GB" dirty="0"/>
              <a:t>Negative externality</a:t>
            </a:r>
          </a:p>
        </p:txBody>
      </p:sp>
      <p:pic>
        <p:nvPicPr>
          <p:cNvPr id="320516" name="Picture 4" descr="gillespie_07f08"/>
          <p:cNvPicPr>
            <a:picLocks noChangeAspect="1" noChangeArrowheads="1"/>
          </p:cNvPicPr>
          <p:nvPr/>
        </p:nvPicPr>
        <p:blipFill>
          <a:blip r:embed="rId4" cstate="print"/>
          <a:srcRect/>
          <a:stretch>
            <a:fillRect/>
          </a:stretch>
        </p:blipFill>
        <p:spPr bwMode="auto">
          <a:xfrm>
            <a:off x="1364040" y="1124744"/>
            <a:ext cx="6405575" cy="4754528"/>
          </a:xfrm>
          <a:prstGeom prst="rect">
            <a:avLst/>
          </a:prstGeom>
          <a:noFill/>
        </p:spPr>
      </p:pic>
    </p:spTree>
    <p:custDataLst>
      <p:tags r:id="rId1"/>
    </p:custDataLst>
    <p:extLst>
      <p:ext uri="{BB962C8B-B14F-4D97-AF65-F5344CB8AC3E}">
        <p14:creationId xmlns:p14="http://schemas.microsoft.com/office/powerpoint/2010/main" val="295874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0516"/>
                                        </p:tgtEl>
                                        <p:attrNameLst>
                                          <p:attrName>style.visibility</p:attrName>
                                        </p:attrNameLst>
                                      </p:cBhvr>
                                      <p:to>
                                        <p:strVal val="visible"/>
                                      </p:to>
                                    </p:set>
                                    <p:animEffect transition="in" filter="wipe(down)">
                                      <p:cBhvr>
                                        <p:cTn id="7" dur="500"/>
                                        <p:tgtEl>
                                          <p:spTgt spid="320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2656"/>
            <a:ext cx="8219256" cy="562074"/>
          </a:xfrm>
        </p:spPr>
        <p:txBody>
          <a:bodyPr/>
          <a:lstStyle/>
          <a:p>
            <a:pPr algn="ctr"/>
            <a:r>
              <a:rPr lang="en-GB" dirty="0"/>
              <a:t>Merit Goods</a:t>
            </a:r>
          </a:p>
        </p:txBody>
      </p:sp>
      <p:sp>
        <p:nvSpPr>
          <p:cNvPr id="2" name="Content Placeholder 1"/>
          <p:cNvSpPr>
            <a:spLocks noGrp="1"/>
          </p:cNvSpPr>
          <p:nvPr>
            <p:ph sz="half" idx="2"/>
          </p:nvPr>
        </p:nvSpPr>
        <p:spPr>
          <a:xfrm>
            <a:off x="426368" y="1124744"/>
            <a:ext cx="8280920" cy="4608513"/>
          </a:xfrm>
        </p:spPr>
        <p:txBody>
          <a:bodyPr>
            <a:normAutofit fontScale="92500" lnSpcReduction="20000"/>
          </a:bodyPr>
          <a:lstStyle/>
          <a:p>
            <a:pPr marL="342900" indent="-342900">
              <a:buClr>
                <a:srgbClr val="0DB4E6"/>
              </a:buClr>
              <a:buFont typeface="Wingdings" panose="05000000000000000000" pitchFamily="2" charset="2"/>
              <a:buChar char="§"/>
            </a:pPr>
            <a:r>
              <a:rPr lang="en-GB" dirty="0">
                <a:solidFill>
                  <a:srgbClr val="002060"/>
                </a:solidFill>
              </a:rPr>
              <a:t>A </a:t>
            </a:r>
            <a:r>
              <a:rPr lang="en-GB" b="1" i="1" dirty="0">
                <a:solidFill>
                  <a:srgbClr val="002060"/>
                </a:solidFill>
              </a:rPr>
              <a:t>merit good </a:t>
            </a:r>
            <a:r>
              <a:rPr lang="en-GB" dirty="0">
                <a:solidFill>
                  <a:srgbClr val="002060"/>
                </a:solidFill>
              </a:rPr>
              <a:t>is one which society believes is more beneficial than private individuals do.</a:t>
            </a:r>
          </a:p>
          <a:p>
            <a:pPr marL="342900" indent="-342900">
              <a:buClr>
                <a:srgbClr val="0DB4E6"/>
              </a:buClr>
              <a:buFont typeface="Wingdings" panose="05000000000000000000" pitchFamily="2" charset="2"/>
              <a:buChar char="§"/>
            </a:pPr>
            <a:r>
              <a:rPr lang="en-GB" dirty="0">
                <a:solidFill>
                  <a:srgbClr val="002060"/>
                </a:solidFill>
              </a:rPr>
              <a:t>We discussed this in Week 1 lecture when I explained that, left to their own devices, individuals would have a tendency to under-consume in areas such as education/health.</a:t>
            </a:r>
          </a:p>
          <a:p>
            <a:pPr marL="342900" indent="-342900">
              <a:buClr>
                <a:srgbClr val="0DB4E6"/>
              </a:buClr>
              <a:buFont typeface="Wingdings" panose="05000000000000000000" pitchFamily="2" charset="2"/>
              <a:buChar char="§"/>
            </a:pPr>
            <a:r>
              <a:rPr lang="en-GB" dirty="0">
                <a:solidFill>
                  <a:srgbClr val="002060"/>
                </a:solidFill>
              </a:rPr>
              <a:t>This is similar to a positive externality, but </a:t>
            </a:r>
            <a:r>
              <a:rPr lang="en-GB" dirty="0">
                <a:solidFill>
                  <a:srgbClr val="FF0000"/>
                </a:solidFill>
              </a:rPr>
              <a:t>merit goods occur specifically because the government has superior knowledge of the effects of these products.</a:t>
            </a:r>
          </a:p>
          <a:p>
            <a:pPr marL="342900" indent="-342900">
              <a:buClr>
                <a:srgbClr val="0DB4E6"/>
              </a:buClr>
              <a:buFont typeface="Wingdings" panose="05000000000000000000" pitchFamily="2" charset="2"/>
              <a:buChar char="§"/>
            </a:pPr>
            <a:r>
              <a:rPr lang="en-GB" dirty="0">
                <a:solidFill>
                  <a:srgbClr val="002060"/>
                </a:solidFill>
              </a:rPr>
              <a:t>Examples include the government sponsoring education, health, museums, art galleries, etc. because they are deemed good for society.</a:t>
            </a:r>
          </a:p>
          <a:p>
            <a:pPr marL="342900" indent="-342900">
              <a:buClr>
                <a:srgbClr val="0DB4E6"/>
              </a:buClr>
              <a:buFont typeface="Wingdings" panose="05000000000000000000" pitchFamily="2" charset="2"/>
              <a:buChar char="§"/>
            </a:pPr>
            <a:endParaRPr lang="en-GB" dirty="0">
              <a:solidFill>
                <a:srgbClr val="002060"/>
              </a:solidFill>
            </a:endParaRPr>
          </a:p>
          <a:p>
            <a:pPr marL="342900" indent="-342900">
              <a:buClr>
                <a:srgbClr val="0DB4E6"/>
              </a:buClr>
              <a:buFont typeface="Wingdings" panose="05000000000000000000" pitchFamily="2" charset="2"/>
              <a:buChar char="§"/>
            </a:pPr>
            <a:r>
              <a:rPr lang="en-GB" b="1" i="1" dirty="0">
                <a:solidFill>
                  <a:srgbClr val="002060"/>
                </a:solidFill>
              </a:rPr>
              <a:t>Demerit goods </a:t>
            </a:r>
            <a:r>
              <a:rPr lang="en-GB" dirty="0">
                <a:solidFill>
                  <a:srgbClr val="002060"/>
                </a:solidFill>
              </a:rPr>
              <a:t>are products that we consume without appreciating the harm they create, for example, cigarettes, some drugs.</a:t>
            </a:r>
          </a:p>
        </p:txBody>
      </p:sp>
    </p:spTree>
    <p:extLst>
      <p:ext uri="{BB962C8B-B14F-4D97-AF65-F5344CB8AC3E}">
        <p14:creationId xmlns:p14="http://schemas.microsoft.com/office/powerpoint/2010/main" val="94680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4664"/>
            <a:ext cx="8219256" cy="562074"/>
          </a:xfrm>
        </p:spPr>
        <p:txBody>
          <a:bodyPr>
            <a:normAutofit fontScale="90000"/>
          </a:bodyPr>
          <a:lstStyle/>
          <a:p>
            <a:pPr algn="ctr"/>
            <a:r>
              <a:rPr lang="en-GB" dirty="0"/>
              <a:t>Markets and equilibrium</a:t>
            </a:r>
          </a:p>
        </p:txBody>
      </p:sp>
      <p:sp>
        <p:nvSpPr>
          <p:cNvPr id="2" name="Content Placeholder 1"/>
          <p:cNvSpPr>
            <a:spLocks noGrp="1"/>
          </p:cNvSpPr>
          <p:nvPr>
            <p:ph sz="half" idx="2"/>
          </p:nvPr>
        </p:nvSpPr>
        <p:spPr>
          <a:xfrm>
            <a:off x="426368" y="1124744"/>
            <a:ext cx="8280920" cy="4608513"/>
          </a:xfrm>
        </p:spPr>
        <p:txBody>
          <a:bodyPr/>
          <a:lstStyle/>
          <a:p>
            <a:pPr marL="342900" indent="-342900">
              <a:buClr>
                <a:srgbClr val="0DB4E6"/>
              </a:buClr>
              <a:buFont typeface="Wingdings" panose="05000000000000000000" pitchFamily="2" charset="2"/>
              <a:buChar char="§"/>
            </a:pPr>
            <a:r>
              <a:rPr lang="en-GB" dirty="0">
                <a:solidFill>
                  <a:srgbClr val="002060"/>
                </a:solidFill>
              </a:rPr>
              <a:t>A </a:t>
            </a:r>
            <a:r>
              <a:rPr lang="en-GB" b="1" dirty="0">
                <a:solidFill>
                  <a:srgbClr val="002060"/>
                </a:solidFill>
              </a:rPr>
              <a:t>market</a:t>
            </a:r>
            <a:r>
              <a:rPr lang="en-GB" dirty="0">
                <a:solidFill>
                  <a:srgbClr val="002060"/>
                </a:solidFill>
              </a:rPr>
              <a:t> occurs when buyers and sellers interact to exchange goods and services (whether physical or online).</a:t>
            </a:r>
          </a:p>
          <a:p>
            <a:pPr marL="342900" indent="-342900">
              <a:buClr>
                <a:srgbClr val="0DB4E6"/>
              </a:buClr>
              <a:buFont typeface="Wingdings" panose="05000000000000000000" pitchFamily="2" charset="2"/>
              <a:buChar char="§"/>
            </a:pPr>
            <a:endParaRPr lang="en-GB" b="1" dirty="0">
              <a:solidFill>
                <a:srgbClr val="002060"/>
              </a:solidFill>
            </a:endParaRPr>
          </a:p>
          <a:p>
            <a:pPr marL="342900" indent="-342900">
              <a:buClr>
                <a:srgbClr val="0DB4E6"/>
              </a:buClr>
              <a:buFont typeface="Wingdings" panose="05000000000000000000" pitchFamily="2" charset="2"/>
              <a:buChar char="§"/>
            </a:pPr>
            <a:r>
              <a:rPr lang="en-GB" b="1" dirty="0">
                <a:solidFill>
                  <a:srgbClr val="002060"/>
                </a:solidFill>
              </a:rPr>
              <a:t>Equilibrium</a:t>
            </a:r>
            <a:r>
              <a:rPr lang="en-GB" dirty="0">
                <a:solidFill>
                  <a:srgbClr val="002060"/>
                </a:solidFill>
              </a:rPr>
              <a:t> (Gillespie p. 125) occurs in a market when the quantity supplied equals the quantity demanded (Demand = Supply) and there is no incentive for this position to change.</a:t>
            </a:r>
          </a:p>
          <a:p>
            <a:endParaRPr lang="en-GB" dirty="0"/>
          </a:p>
          <a:p>
            <a:endParaRPr lang="en-GB" dirty="0"/>
          </a:p>
          <a:p>
            <a:endParaRPr lang="en-GB" dirty="0"/>
          </a:p>
        </p:txBody>
      </p:sp>
    </p:spTree>
    <p:extLst>
      <p:ext uri="{BB962C8B-B14F-4D97-AF65-F5344CB8AC3E}">
        <p14:creationId xmlns:p14="http://schemas.microsoft.com/office/powerpoint/2010/main" val="147696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2656"/>
            <a:ext cx="8219256" cy="562074"/>
          </a:xfrm>
        </p:spPr>
        <p:txBody>
          <a:bodyPr/>
          <a:lstStyle/>
          <a:p>
            <a:pPr algn="ctr"/>
            <a:r>
              <a:rPr lang="en-GB" dirty="0"/>
              <a:t>Public Goods</a:t>
            </a:r>
          </a:p>
        </p:txBody>
      </p:sp>
      <p:sp>
        <p:nvSpPr>
          <p:cNvPr id="2" name="Content Placeholder 1"/>
          <p:cNvSpPr>
            <a:spLocks noGrp="1"/>
          </p:cNvSpPr>
          <p:nvPr>
            <p:ph sz="half" idx="2"/>
          </p:nvPr>
        </p:nvSpPr>
        <p:spPr>
          <a:xfrm>
            <a:off x="426368" y="1052736"/>
            <a:ext cx="8280920" cy="4608513"/>
          </a:xfrm>
        </p:spPr>
        <p:txBody>
          <a:bodyPr>
            <a:normAutofit/>
          </a:bodyPr>
          <a:lstStyle/>
          <a:p>
            <a:pPr marL="342900" indent="-342900">
              <a:buClr>
                <a:srgbClr val="0DB4E6"/>
              </a:buClr>
              <a:buFont typeface="Wingdings" panose="05000000000000000000" pitchFamily="2" charset="2"/>
              <a:buChar char="§"/>
            </a:pPr>
            <a:r>
              <a:rPr lang="en-GB" dirty="0">
                <a:solidFill>
                  <a:srgbClr val="002060"/>
                </a:solidFill>
              </a:rPr>
              <a:t>A </a:t>
            </a:r>
            <a:r>
              <a:rPr lang="en-GB" b="1" i="1" dirty="0">
                <a:solidFill>
                  <a:srgbClr val="002060"/>
                </a:solidFill>
              </a:rPr>
              <a:t>public-good </a:t>
            </a:r>
            <a:r>
              <a:rPr lang="en-GB" dirty="0">
                <a:solidFill>
                  <a:srgbClr val="002060"/>
                </a:solidFill>
              </a:rPr>
              <a:t>is defined as one that is non-diminishable and non-excludable. This means that, once it is provided, regardless of how many people consume it, it will be available to everyone. Examples include traffic lights/police patrols/open </a:t>
            </a:r>
            <a:r>
              <a:rPr lang="en-GB" dirty="0" err="1">
                <a:solidFill>
                  <a:srgbClr val="002060"/>
                </a:solidFill>
              </a:rPr>
              <a:t>wifi</a:t>
            </a:r>
            <a:r>
              <a:rPr lang="en-GB" dirty="0">
                <a:solidFill>
                  <a:srgbClr val="002060"/>
                </a:solidFill>
              </a:rPr>
              <a:t> networks, public conveniences, parks, etc.  </a:t>
            </a:r>
          </a:p>
          <a:p>
            <a:pPr marL="342900" indent="-342900">
              <a:buClr>
                <a:srgbClr val="0DB4E6"/>
              </a:buClr>
              <a:buFont typeface="Wingdings" panose="05000000000000000000" pitchFamily="2" charset="2"/>
              <a:buChar char="§"/>
            </a:pPr>
            <a:endParaRPr lang="en-GB" dirty="0">
              <a:solidFill>
                <a:srgbClr val="002060"/>
              </a:solidFill>
            </a:endParaRPr>
          </a:p>
          <a:p>
            <a:pPr marL="342900" indent="-342900">
              <a:buClr>
                <a:srgbClr val="0DB4E6"/>
              </a:buClr>
              <a:buFont typeface="Wingdings" panose="05000000000000000000" pitchFamily="2" charset="2"/>
              <a:buChar char="§"/>
            </a:pPr>
            <a:r>
              <a:rPr lang="en-GB" dirty="0">
                <a:solidFill>
                  <a:srgbClr val="002060"/>
                </a:solidFill>
              </a:rPr>
              <a:t>The problem with public goods is that no one would be willing to pay for them since they would be provided anyway. This is known as the </a:t>
            </a:r>
            <a:r>
              <a:rPr lang="en-GB" b="1" i="1" dirty="0">
                <a:solidFill>
                  <a:srgbClr val="002060"/>
                </a:solidFill>
              </a:rPr>
              <a:t>free-rider </a:t>
            </a:r>
            <a:r>
              <a:rPr lang="en-GB" dirty="0">
                <a:solidFill>
                  <a:srgbClr val="002060"/>
                </a:solidFill>
              </a:rPr>
              <a:t>problem; people will wait for someone else to pay for the product, knowing that they will be able to ‘free-ride’ and benefit without paying.</a:t>
            </a:r>
          </a:p>
        </p:txBody>
      </p:sp>
    </p:spTree>
    <p:extLst>
      <p:ext uri="{BB962C8B-B14F-4D97-AF65-F5344CB8AC3E}">
        <p14:creationId xmlns:p14="http://schemas.microsoft.com/office/powerpoint/2010/main" val="1396161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2656"/>
            <a:ext cx="8219256" cy="562074"/>
          </a:xfrm>
        </p:spPr>
        <p:txBody>
          <a:bodyPr/>
          <a:lstStyle/>
          <a:p>
            <a:pPr algn="ctr"/>
            <a:r>
              <a:rPr lang="en-GB" dirty="0"/>
              <a:t>Income Inequality</a:t>
            </a:r>
          </a:p>
        </p:txBody>
      </p:sp>
      <p:sp>
        <p:nvSpPr>
          <p:cNvPr id="2" name="Content Placeholder 1"/>
          <p:cNvSpPr>
            <a:spLocks noGrp="1"/>
          </p:cNvSpPr>
          <p:nvPr>
            <p:ph sz="half" idx="2"/>
          </p:nvPr>
        </p:nvSpPr>
        <p:spPr>
          <a:xfrm>
            <a:off x="426368" y="1052736"/>
            <a:ext cx="8280920" cy="4608513"/>
          </a:xfrm>
        </p:spPr>
        <p:txBody>
          <a:bodyPr>
            <a:normAutofit/>
          </a:bodyPr>
          <a:lstStyle/>
          <a:p>
            <a:pPr marL="342900" indent="-342900">
              <a:buClr>
                <a:srgbClr val="0DB4E6"/>
              </a:buClr>
              <a:buFont typeface="Wingdings" panose="05000000000000000000" pitchFamily="2" charset="2"/>
              <a:buChar char="§"/>
            </a:pPr>
            <a:r>
              <a:rPr lang="en-GB" dirty="0">
                <a:solidFill>
                  <a:srgbClr val="002060"/>
                </a:solidFill>
              </a:rPr>
              <a:t>Final disadvantage of free market system is that it may lead to income inequality.</a:t>
            </a:r>
          </a:p>
          <a:p>
            <a:pPr marL="342900" indent="-342900">
              <a:buClr>
                <a:srgbClr val="0DB4E6"/>
              </a:buClr>
              <a:buFont typeface="Wingdings" panose="05000000000000000000" pitchFamily="2" charset="2"/>
              <a:buChar char="§"/>
            </a:pPr>
            <a:r>
              <a:rPr lang="en-GB" dirty="0">
                <a:solidFill>
                  <a:srgbClr val="002060"/>
                </a:solidFill>
              </a:rPr>
              <a:t>Some people will earn high incomes if they have products/skills which are in demand and others will earn very little e.g. QS versus others!!  Others vs QSs!!</a:t>
            </a:r>
          </a:p>
          <a:p>
            <a:pPr marL="342900" indent="-342900">
              <a:buClr>
                <a:srgbClr val="0DB4E6"/>
              </a:buClr>
              <a:buFont typeface="Wingdings" panose="05000000000000000000" pitchFamily="2" charset="2"/>
              <a:buChar char="§"/>
            </a:pPr>
            <a:r>
              <a:rPr lang="en-GB" dirty="0">
                <a:solidFill>
                  <a:srgbClr val="002060"/>
                </a:solidFill>
              </a:rPr>
              <a:t>This may well be economically efficient but is it fair?</a:t>
            </a:r>
          </a:p>
          <a:p>
            <a:pPr marL="342900" indent="-342900">
              <a:buClr>
                <a:srgbClr val="0DB4E6"/>
              </a:buClr>
              <a:buFont typeface="Wingdings" panose="05000000000000000000" pitchFamily="2" charset="2"/>
              <a:buChar char="§"/>
            </a:pPr>
            <a:r>
              <a:rPr lang="en-GB" dirty="0">
                <a:solidFill>
                  <a:srgbClr val="002060"/>
                </a:solidFill>
              </a:rPr>
              <a:t>Society might wish the Government to do something about income distribution.</a:t>
            </a:r>
          </a:p>
          <a:p>
            <a:pPr marL="342900" indent="-342900">
              <a:buClr>
                <a:srgbClr val="0DB4E6"/>
              </a:buClr>
              <a:buFont typeface="Wingdings" panose="05000000000000000000" pitchFamily="2" charset="2"/>
              <a:buChar char="§"/>
            </a:pPr>
            <a:r>
              <a:rPr lang="en-GB" dirty="0">
                <a:solidFill>
                  <a:srgbClr val="002060"/>
                </a:solidFill>
              </a:rPr>
              <a:t>This is why we see Governments providing specific welfare/benefits, to redress income inequalities that are arguably unjust.</a:t>
            </a:r>
          </a:p>
        </p:txBody>
      </p:sp>
    </p:spTree>
    <p:extLst>
      <p:ext uri="{BB962C8B-B14F-4D97-AF65-F5344CB8AC3E}">
        <p14:creationId xmlns:p14="http://schemas.microsoft.com/office/powerpoint/2010/main" val="230036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9592" y="2204864"/>
            <a:ext cx="7992888" cy="2766169"/>
          </a:xfrm>
        </p:spPr>
        <p:txBody>
          <a:bodyPr>
            <a:normAutofit fontScale="90000"/>
          </a:bodyPr>
          <a:lstStyle/>
          <a:p>
            <a:pPr algn="ctr"/>
            <a:r>
              <a:rPr lang="en-GB" sz="4800" dirty="0"/>
              <a:t>BEN130</a:t>
            </a:r>
            <a:br>
              <a:rPr lang="en-GB" sz="4800" dirty="0"/>
            </a:br>
            <a:r>
              <a:rPr lang="en-GB" sz="4000" dirty="0"/>
              <a:t>Built Environment Economics</a:t>
            </a:r>
            <a:br>
              <a:rPr lang="en-GB" sz="4000" dirty="0"/>
            </a:br>
            <a:br>
              <a:rPr lang="en-GB" sz="4000" dirty="0"/>
            </a:br>
            <a:r>
              <a:rPr lang="en-GB" sz="4000" dirty="0"/>
              <a:t>Week 5 – Market Equilibrium &amp; </a:t>
            </a:r>
            <a:br>
              <a:rPr lang="en-GB" sz="4000" dirty="0"/>
            </a:br>
            <a:r>
              <a:rPr lang="en-GB" sz="4000" dirty="0"/>
              <a:t>The Free Market System</a:t>
            </a:r>
            <a:br>
              <a:rPr lang="en-GB" sz="4800" dirty="0"/>
            </a:br>
            <a:endParaRPr lang="en-GB" sz="3100" dirty="0"/>
          </a:p>
        </p:txBody>
      </p:sp>
      <p:sp>
        <p:nvSpPr>
          <p:cNvPr id="3" name="Subtitle 2"/>
          <p:cNvSpPr>
            <a:spLocks noGrp="1"/>
          </p:cNvSpPr>
          <p:nvPr>
            <p:ph type="subTitle" idx="1"/>
          </p:nvPr>
        </p:nvSpPr>
        <p:spPr>
          <a:xfrm>
            <a:off x="611560" y="4941168"/>
            <a:ext cx="7992888" cy="1656184"/>
          </a:xfrm>
        </p:spPr>
        <p:txBody>
          <a:bodyPr>
            <a:normAutofit/>
          </a:bodyPr>
          <a:lstStyle/>
          <a:p>
            <a:endParaRPr lang="en-GB" sz="2400" dirty="0"/>
          </a:p>
        </p:txBody>
      </p:sp>
    </p:spTree>
    <p:extLst>
      <p:ext uri="{BB962C8B-B14F-4D97-AF65-F5344CB8AC3E}">
        <p14:creationId xmlns:p14="http://schemas.microsoft.com/office/powerpoint/2010/main" val="2738221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2656"/>
            <a:ext cx="8219256" cy="562074"/>
          </a:xfrm>
        </p:spPr>
        <p:txBody>
          <a:bodyPr>
            <a:normAutofit fontScale="90000"/>
          </a:bodyPr>
          <a:lstStyle/>
          <a:p>
            <a:pPr algn="ctr"/>
            <a:r>
              <a:rPr lang="en-GB" dirty="0"/>
              <a:t>Equilibrium in a Free Market</a:t>
            </a:r>
          </a:p>
        </p:txBody>
      </p:sp>
      <p:sp>
        <p:nvSpPr>
          <p:cNvPr id="2" name="Content Placeholder 1"/>
          <p:cNvSpPr>
            <a:spLocks noGrp="1"/>
          </p:cNvSpPr>
          <p:nvPr>
            <p:ph sz="half" idx="2"/>
          </p:nvPr>
        </p:nvSpPr>
        <p:spPr>
          <a:xfrm>
            <a:off x="426368" y="1052736"/>
            <a:ext cx="8280920" cy="4608513"/>
          </a:xfrm>
        </p:spPr>
        <p:txBody>
          <a:bodyPr>
            <a:normAutofit/>
          </a:bodyPr>
          <a:lstStyle/>
          <a:p>
            <a:pPr marL="342900" indent="-342900">
              <a:buClr>
                <a:srgbClr val="0DB4E6"/>
              </a:buClr>
              <a:buFont typeface="Wingdings" panose="05000000000000000000" pitchFamily="2" charset="2"/>
              <a:buChar char="§"/>
            </a:pPr>
            <a:r>
              <a:rPr lang="en-GB" dirty="0">
                <a:solidFill>
                  <a:srgbClr val="002060"/>
                </a:solidFill>
              </a:rPr>
              <a:t>In a</a:t>
            </a:r>
            <a:r>
              <a:rPr lang="en-GB" b="1" dirty="0">
                <a:solidFill>
                  <a:srgbClr val="002060"/>
                </a:solidFill>
              </a:rPr>
              <a:t> free market</a:t>
            </a:r>
            <a:r>
              <a:rPr lang="en-GB" dirty="0">
                <a:solidFill>
                  <a:srgbClr val="002060"/>
                </a:solidFill>
              </a:rPr>
              <a:t> equilibrium is reached by changes in the </a:t>
            </a:r>
            <a:r>
              <a:rPr lang="en-GB" b="1" dirty="0">
                <a:solidFill>
                  <a:srgbClr val="002060"/>
                </a:solidFill>
              </a:rPr>
              <a:t>price</a:t>
            </a:r>
            <a:r>
              <a:rPr lang="en-GB" dirty="0">
                <a:solidFill>
                  <a:srgbClr val="002060"/>
                </a:solidFill>
              </a:rPr>
              <a:t>. </a:t>
            </a:r>
          </a:p>
          <a:p>
            <a:pPr marL="342900" indent="-342900">
              <a:buClr>
                <a:srgbClr val="0DB4E6"/>
              </a:buClr>
              <a:buFont typeface="Wingdings" panose="05000000000000000000" pitchFamily="2" charset="2"/>
              <a:buChar char="§"/>
            </a:pPr>
            <a:r>
              <a:rPr lang="en-GB" dirty="0">
                <a:solidFill>
                  <a:srgbClr val="002060"/>
                </a:solidFill>
              </a:rPr>
              <a:t>Decisions of producers and consumers are made </a:t>
            </a:r>
            <a:r>
              <a:rPr lang="en-GB" dirty="0">
                <a:solidFill>
                  <a:srgbClr val="FF0000"/>
                </a:solidFill>
              </a:rPr>
              <a:t>independently of each other</a:t>
            </a:r>
            <a:r>
              <a:rPr lang="en-GB" dirty="0">
                <a:solidFill>
                  <a:srgbClr val="002060"/>
                </a:solidFill>
              </a:rPr>
              <a:t>; the price mechanism acts to bring these decisions together and to equate the quantity supplied and demanded.</a:t>
            </a:r>
          </a:p>
          <a:p>
            <a:pPr marL="342900" indent="-342900">
              <a:buClr>
                <a:srgbClr val="0DB4E6"/>
              </a:buClr>
              <a:buFont typeface="Wingdings" panose="05000000000000000000" pitchFamily="2" charset="2"/>
              <a:buChar char="§"/>
            </a:pPr>
            <a:r>
              <a:rPr lang="en-GB" dirty="0">
                <a:solidFill>
                  <a:srgbClr val="002060"/>
                </a:solidFill>
              </a:rPr>
              <a:t>As demand or supply conditions change the price will adjust to bring about a new equilibrium price and quantity.</a:t>
            </a:r>
          </a:p>
          <a:p>
            <a:pPr>
              <a:buClr>
                <a:srgbClr val="0DB4E6"/>
              </a:buClr>
            </a:pPr>
            <a:endParaRPr lang="en-GB" dirty="0">
              <a:solidFill>
                <a:srgbClr val="002060"/>
              </a:solidFill>
            </a:endParaRPr>
          </a:p>
          <a:p>
            <a:pPr marL="342900" indent="-342900">
              <a:buClr>
                <a:srgbClr val="0DB4E6"/>
              </a:buClr>
              <a:buFont typeface="Wingdings" panose="05000000000000000000" pitchFamily="2" charset="2"/>
              <a:buChar char="§"/>
            </a:pPr>
            <a:r>
              <a:rPr lang="en-GB" dirty="0">
                <a:solidFill>
                  <a:srgbClr val="002060"/>
                </a:solidFill>
              </a:rPr>
              <a:t>So, how does this work?</a:t>
            </a:r>
          </a:p>
          <a:p>
            <a:endParaRPr lang="en-GB" dirty="0"/>
          </a:p>
        </p:txBody>
      </p:sp>
    </p:spTree>
    <p:extLst>
      <p:ext uri="{BB962C8B-B14F-4D97-AF65-F5344CB8AC3E}">
        <p14:creationId xmlns:p14="http://schemas.microsoft.com/office/powerpoint/2010/main" val="131745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normAutofit fontScale="90000"/>
          </a:bodyPr>
          <a:lstStyle/>
          <a:p>
            <a:pPr algn="ctr"/>
            <a:r>
              <a:rPr lang="en-GB" sz="3600" dirty="0"/>
              <a:t>Price mechanism in the Free Market</a:t>
            </a:r>
          </a:p>
        </p:txBody>
      </p:sp>
      <p:sp>
        <p:nvSpPr>
          <p:cNvPr id="189443" name="Rectangle 3"/>
          <p:cNvSpPr>
            <a:spLocks noGrp="1" noChangeArrowheads="1"/>
          </p:cNvSpPr>
          <p:nvPr>
            <p:ph sz="half" idx="2"/>
          </p:nvPr>
        </p:nvSpPr>
        <p:spPr/>
        <p:txBody>
          <a:bodyPr>
            <a:normAutofit fontScale="77500" lnSpcReduction="20000"/>
          </a:bodyPr>
          <a:lstStyle/>
          <a:p>
            <a:pPr>
              <a:lnSpc>
                <a:spcPct val="90000"/>
              </a:lnSpc>
              <a:buFontTx/>
              <a:buNone/>
            </a:pPr>
            <a:endParaRPr lang="en-GB" sz="3000" dirty="0"/>
          </a:p>
          <a:p>
            <a:pPr>
              <a:lnSpc>
                <a:spcPct val="90000"/>
              </a:lnSpc>
              <a:buFontTx/>
              <a:buNone/>
            </a:pPr>
            <a:r>
              <a:rPr lang="en-GB" sz="3000" dirty="0"/>
              <a:t>In the free market the </a:t>
            </a:r>
            <a:r>
              <a:rPr lang="en-GB" sz="3000" dirty="0">
                <a:solidFill>
                  <a:srgbClr val="FF0000"/>
                </a:solidFill>
              </a:rPr>
              <a:t>price mechanism </a:t>
            </a:r>
            <a:r>
              <a:rPr lang="en-GB" sz="3000" dirty="0"/>
              <a:t>is acting as:</a:t>
            </a:r>
          </a:p>
          <a:p>
            <a:pPr>
              <a:lnSpc>
                <a:spcPct val="90000"/>
              </a:lnSpc>
              <a:buFontTx/>
              <a:buNone/>
            </a:pPr>
            <a:endParaRPr lang="en-GB" sz="3000" b="1" dirty="0"/>
          </a:p>
          <a:p>
            <a:pPr>
              <a:lnSpc>
                <a:spcPct val="90000"/>
              </a:lnSpc>
              <a:buFontTx/>
              <a:buNone/>
            </a:pPr>
            <a:r>
              <a:rPr lang="en-GB" sz="3000" b="1" dirty="0"/>
              <a:t>A signal and incentive;</a:t>
            </a:r>
            <a:r>
              <a:rPr lang="en-GB" sz="3000" dirty="0"/>
              <a:t> as the price rises this acts as a signal to other producers (on the supply side of an industry) that this is an industry they might want to enter to earn high or higher profits </a:t>
            </a:r>
            <a:r>
              <a:rPr lang="en-GB" sz="3000" dirty="0">
                <a:solidFill>
                  <a:schemeClr val="tx1"/>
                </a:solidFill>
              </a:rPr>
              <a:t>(</a:t>
            </a:r>
            <a:r>
              <a:rPr lang="en-GB" sz="3000" i="1" dirty="0">
                <a:solidFill>
                  <a:schemeClr val="tx1"/>
                </a:solidFill>
              </a:rPr>
              <a:t>e.g. residential housing market during a peak period</a:t>
            </a:r>
            <a:r>
              <a:rPr lang="en-GB" sz="3000" dirty="0">
                <a:solidFill>
                  <a:schemeClr val="tx1"/>
                </a:solidFill>
              </a:rPr>
              <a:t>), and</a:t>
            </a:r>
          </a:p>
          <a:p>
            <a:pPr>
              <a:lnSpc>
                <a:spcPct val="90000"/>
              </a:lnSpc>
            </a:pPr>
            <a:endParaRPr lang="en-GB" sz="3000" dirty="0">
              <a:solidFill>
                <a:schemeClr val="tx1"/>
              </a:solidFill>
            </a:endParaRPr>
          </a:p>
          <a:p>
            <a:pPr>
              <a:lnSpc>
                <a:spcPct val="90000"/>
              </a:lnSpc>
            </a:pPr>
            <a:r>
              <a:rPr lang="en-GB" sz="3000" b="1" dirty="0"/>
              <a:t>A rationing device; </a:t>
            </a:r>
            <a:r>
              <a:rPr lang="en-GB" sz="3000" dirty="0"/>
              <a:t>as the price increases it reduces the quantity demanded until it equals the quantity supplied.</a:t>
            </a:r>
          </a:p>
          <a:p>
            <a:pPr marL="0" indent="0" eaLnBrk="1" hangingPunct="1"/>
            <a:endParaRPr lang="en-US" altLang="en-US" b="1" dirty="0"/>
          </a:p>
          <a:p>
            <a:pPr marL="0" indent="0" eaLnBrk="1" hangingPunct="1"/>
            <a:r>
              <a:rPr lang="en-US" altLang="en-US" b="1" dirty="0"/>
              <a:t>	</a:t>
            </a:r>
            <a:r>
              <a:rPr lang="en-US" altLang="en-US" sz="2600" b="1" dirty="0"/>
              <a:t> i.e. Due to </a:t>
            </a:r>
            <a:r>
              <a:rPr lang="en-US" altLang="en-US" sz="2600" b="1" i="1" dirty="0"/>
              <a:t>Price Mechanism </a:t>
            </a:r>
            <a:r>
              <a:rPr lang="en-US" altLang="en-US" sz="2600" dirty="0"/>
              <a:t>&amp; </a:t>
            </a:r>
            <a:r>
              <a:rPr lang="en-US" altLang="en-US" sz="2600" b="1" i="1" dirty="0">
                <a:solidFill>
                  <a:schemeClr val="tx1"/>
                </a:solidFill>
              </a:rPr>
              <a:t>Law of Market </a:t>
            </a:r>
            <a:r>
              <a:rPr lang="en-US" altLang="en-US" sz="2600" b="1" i="1" dirty="0"/>
              <a:t>F</a:t>
            </a:r>
            <a:r>
              <a:rPr lang="en-US" altLang="en-US" sz="2600" b="1" i="1" dirty="0">
                <a:solidFill>
                  <a:schemeClr val="tx1"/>
                </a:solidFill>
              </a:rPr>
              <a:t>orces</a:t>
            </a:r>
            <a:r>
              <a:rPr lang="en-US" altLang="en-US" sz="2600" b="1" dirty="0">
                <a:solidFill>
                  <a:schemeClr val="tx1"/>
                </a:solidFill>
              </a:rPr>
              <a:t>:</a:t>
            </a:r>
          </a:p>
          <a:p>
            <a:pPr marL="0" indent="0" eaLnBrk="1" hangingPunct="1">
              <a:buNone/>
            </a:pPr>
            <a:endParaRPr lang="en-US" altLang="en-US" sz="2600" b="1" dirty="0">
              <a:solidFill>
                <a:schemeClr val="tx1"/>
              </a:solidFill>
            </a:endParaRPr>
          </a:p>
          <a:p>
            <a:pPr lvl="2" eaLnBrk="1" hangingPunct="1"/>
            <a:r>
              <a:rPr lang="en-US" altLang="en-US" sz="2600" dirty="0"/>
              <a:t>When there is a </a:t>
            </a:r>
            <a:r>
              <a:rPr lang="en-US" altLang="en-US" sz="2600" dirty="0">
                <a:solidFill>
                  <a:srgbClr val="FF0000"/>
                </a:solidFill>
              </a:rPr>
              <a:t>shortage</a:t>
            </a:r>
            <a:r>
              <a:rPr lang="en-US" altLang="en-US" sz="2600" dirty="0"/>
              <a:t> of goods, the price rises.</a:t>
            </a:r>
          </a:p>
          <a:p>
            <a:pPr lvl="2" eaLnBrk="1" hangingPunct="1"/>
            <a:r>
              <a:rPr lang="en-US" altLang="en-US" sz="2600" dirty="0"/>
              <a:t>When there is a </a:t>
            </a:r>
            <a:r>
              <a:rPr lang="en-US" altLang="en-US" sz="2600" dirty="0">
                <a:solidFill>
                  <a:srgbClr val="FF0000"/>
                </a:solidFill>
              </a:rPr>
              <a:t>surplus</a:t>
            </a:r>
            <a:r>
              <a:rPr lang="en-US" altLang="en-US" sz="2600" dirty="0"/>
              <a:t> of goods, the price falls.</a:t>
            </a:r>
            <a:endParaRPr lang="en-US" altLang="en-US" sz="2600" b="1" dirty="0">
              <a:solidFill>
                <a:srgbClr val="E50030"/>
              </a:solidFill>
            </a:endParaRPr>
          </a:p>
          <a:p>
            <a:pPr>
              <a:lnSpc>
                <a:spcPct val="90000"/>
              </a:lnSpc>
            </a:pPr>
            <a:endParaRPr lang="en-GB" sz="3000" dirty="0"/>
          </a:p>
        </p:txBody>
      </p:sp>
    </p:spTree>
    <p:custDataLst>
      <p:tags r:id="rId1"/>
    </p:custDataLst>
    <p:extLst>
      <p:ext uri="{BB962C8B-B14F-4D97-AF65-F5344CB8AC3E}">
        <p14:creationId xmlns:p14="http://schemas.microsoft.com/office/powerpoint/2010/main" val="349572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9443">
                                            <p:txEl>
                                              <p:pRg st="1" end="1"/>
                                            </p:txEl>
                                          </p:spTgt>
                                        </p:tgtEl>
                                        <p:attrNameLst>
                                          <p:attrName>style.visibility</p:attrName>
                                        </p:attrNameLst>
                                      </p:cBhvr>
                                      <p:to>
                                        <p:strVal val="visible"/>
                                      </p:to>
                                    </p:set>
                                    <p:animEffect transition="in" filter="fade">
                                      <p:cBhvr>
                                        <p:cTn id="7" dur="2000"/>
                                        <p:tgtEl>
                                          <p:spTgt spid="1894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9443">
                                            <p:txEl>
                                              <p:pRg st="3" end="3"/>
                                            </p:txEl>
                                          </p:spTgt>
                                        </p:tgtEl>
                                        <p:attrNameLst>
                                          <p:attrName>style.visibility</p:attrName>
                                        </p:attrNameLst>
                                      </p:cBhvr>
                                      <p:to>
                                        <p:strVal val="visible"/>
                                      </p:to>
                                    </p:set>
                                    <p:animEffect transition="in" filter="fade">
                                      <p:cBhvr>
                                        <p:cTn id="12" dur="2000"/>
                                        <p:tgtEl>
                                          <p:spTgt spid="18944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9443">
                                            <p:txEl>
                                              <p:pRg st="5" end="5"/>
                                            </p:txEl>
                                          </p:spTgt>
                                        </p:tgtEl>
                                        <p:attrNameLst>
                                          <p:attrName>style.visibility</p:attrName>
                                        </p:attrNameLst>
                                      </p:cBhvr>
                                      <p:to>
                                        <p:strVal val="visible"/>
                                      </p:to>
                                    </p:set>
                                    <p:animEffect transition="in" filter="fade">
                                      <p:cBhvr>
                                        <p:cTn id="17" dur="2000"/>
                                        <p:tgtEl>
                                          <p:spTgt spid="18944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9443">
                                            <p:txEl>
                                              <p:pRg st="7" end="7"/>
                                            </p:txEl>
                                          </p:spTgt>
                                        </p:tgtEl>
                                        <p:attrNameLst>
                                          <p:attrName>style.visibility</p:attrName>
                                        </p:attrNameLst>
                                      </p:cBhvr>
                                      <p:to>
                                        <p:strVal val="visible"/>
                                      </p:to>
                                    </p:set>
                                    <p:animEffect transition="in" filter="fade">
                                      <p:cBhvr>
                                        <p:cTn id="22" dur="2000"/>
                                        <p:tgtEl>
                                          <p:spTgt spid="189443">
                                            <p:txEl>
                                              <p:pRg st="7" end="7"/>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9443">
                                            <p:txEl>
                                              <p:pRg st="9" end="9"/>
                                            </p:txEl>
                                          </p:spTgt>
                                        </p:tgtEl>
                                        <p:attrNameLst>
                                          <p:attrName>style.visibility</p:attrName>
                                        </p:attrNameLst>
                                      </p:cBhvr>
                                      <p:to>
                                        <p:strVal val="visible"/>
                                      </p:to>
                                    </p:set>
                                    <p:animEffect transition="in" filter="fade">
                                      <p:cBhvr>
                                        <p:cTn id="25" dur="2000"/>
                                        <p:tgtEl>
                                          <p:spTgt spid="189443">
                                            <p:txEl>
                                              <p:pRg st="9" end="9"/>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9443">
                                            <p:txEl>
                                              <p:pRg st="10" end="10"/>
                                            </p:txEl>
                                          </p:spTgt>
                                        </p:tgtEl>
                                        <p:attrNameLst>
                                          <p:attrName>style.visibility</p:attrName>
                                        </p:attrNameLst>
                                      </p:cBhvr>
                                      <p:to>
                                        <p:strVal val="visible"/>
                                      </p:to>
                                    </p:set>
                                    <p:animEffect transition="in" filter="fade">
                                      <p:cBhvr>
                                        <p:cTn id="28" dur="2000"/>
                                        <p:tgtEl>
                                          <p:spTgt spid="18944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07D25-28D3-A429-2665-25B52A997F2B}"/>
              </a:ext>
            </a:extLst>
          </p:cNvPr>
          <p:cNvSpPr>
            <a:spLocks noGrp="1"/>
          </p:cNvSpPr>
          <p:nvPr>
            <p:ph type="title"/>
          </p:nvPr>
        </p:nvSpPr>
        <p:spPr>
          <a:xfrm>
            <a:off x="457200" y="274638"/>
            <a:ext cx="8219256" cy="562074"/>
          </a:xfrm>
        </p:spPr>
        <p:txBody>
          <a:bodyPr anchor="ctr">
            <a:normAutofit/>
          </a:bodyPr>
          <a:lstStyle/>
          <a:p>
            <a:pPr>
              <a:lnSpc>
                <a:spcPct val="90000"/>
              </a:lnSpc>
            </a:pPr>
            <a:r>
              <a:rPr lang="en-GB" dirty="0"/>
              <a:t>Porter’s Five Forces</a:t>
            </a:r>
            <a:endParaRPr lang="en-GB"/>
          </a:p>
        </p:txBody>
      </p:sp>
      <p:pic>
        <p:nvPicPr>
          <p:cNvPr id="1026" name="Picture 2" descr="Porter’s 5 Forces: Who has the upper hand, and why? - Dream End State">
            <a:extLst>
              <a:ext uri="{FF2B5EF4-FFF2-40B4-BE49-F238E27FC236}">
                <a16:creationId xmlns:a16="http://schemas.microsoft.com/office/drawing/2014/main" id="{72C3009A-62BE-2C17-7AEF-764B3FCE4B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5869" y="908720"/>
            <a:ext cx="6124269" cy="4608513"/>
          </a:xfrm>
          <a:prstGeom prst="rect">
            <a:avLst/>
          </a:prstGeom>
          <a:solidFill>
            <a:srgbClr val="FFFFFF"/>
          </a:solidFill>
        </p:spPr>
      </p:pic>
    </p:spTree>
    <p:extLst>
      <p:ext uri="{BB962C8B-B14F-4D97-AF65-F5344CB8AC3E}">
        <p14:creationId xmlns:p14="http://schemas.microsoft.com/office/powerpoint/2010/main" val="1792937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323015"/>
            <a:ext cx="8219256" cy="562074"/>
          </a:xfrm>
        </p:spPr>
        <p:txBody>
          <a:bodyPr/>
          <a:lstStyle/>
          <a:p>
            <a:pPr algn="ctr"/>
            <a:r>
              <a:rPr lang="en-GB" dirty="0"/>
              <a:t>Shortage</a:t>
            </a:r>
          </a:p>
        </p:txBody>
      </p:sp>
      <p:sp>
        <p:nvSpPr>
          <p:cNvPr id="2" name="Content Placeholder 1"/>
          <p:cNvSpPr>
            <a:spLocks noGrp="1"/>
          </p:cNvSpPr>
          <p:nvPr>
            <p:ph sz="half" idx="2"/>
          </p:nvPr>
        </p:nvSpPr>
        <p:spPr>
          <a:xfrm>
            <a:off x="466633" y="1052736"/>
            <a:ext cx="8280920" cy="4608513"/>
          </a:xfrm>
        </p:spPr>
        <p:txBody>
          <a:bodyPr/>
          <a:lstStyle/>
          <a:p>
            <a:pPr marL="284163" lvl="1" indent="-284163">
              <a:buClr>
                <a:srgbClr val="0DB4E6"/>
              </a:buClr>
              <a:buFont typeface="Wingdings" panose="05000000000000000000" pitchFamily="2" charset="2"/>
              <a:buChar char="§"/>
            </a:pPr>
            <a:r>
              <a:rPr lang="en-US" altLang="en-US" sz="2600" b="1" dirty="0">
                <a:solidFill>
                  <a:srgbClr val="002060"/>
                </a:solidFill>
              </a:rPr>
              <a:t>Shortage</a:t>
            </a:r>
            <a:r>
              <a:rPr lang="en-US" altLang="en-US" sz="2000" b="1" dirty="0">
                <a:solidFill>
                  <a:srgbClr val="002060"/>
                </a:solidFill>
              </a:rPr>
              <a:t> </a:t>
            </a:r>
            <a:r>
              <a:rPr lang="en-US" altLang="en-US" dirty="0">
                <a:solidFill>
                  <a:srgbClr val="002060"/>
                </a:solidFill>
              </a:rPr>
              <a:t>occurs when the quantity demanded exceeds the quantity supplied:</a:t>
            </a:r>
          </a:p>
          <a:p>
            <a:pPr marL="284163" lvl="1" indent="-284163">
              <a:buFont typeface="Wingdings" panose="05000000000000000000" pitchFamily="2" charset="2"/>
              <a:buChar char="§"/>
            </a:pPr>
            <a:endParaRPr lang="en-US" altLang="en-US" dirty="0"/>
          </a:p>
          <a:p>
            <a:endParaRPr lang="en-GB" dirty="0"/>
          </a:p>
        </p:txBody>
      </p:sp>
      <p:pic>
        <p:nvPicPr>
          <p:cNvPr id="4" name="Picture 4" descr="gillespie_06f02"/>
          <p:cNvPicPr>
            <a:picLocks noChangeAspect="1" noChangeArrowheads="1"/>
          </p:cNvPicPr>
          <p:nvPr/>
        </p:nvPicPr>
        <p:blipFill>
          <a:blip r:embed="rId2" cstate="print"/>
          <a:srcRect/>
          <a:stretch>
            <a:fillRect/>
          </a:stretch>
        </p:blipFill>
        <p:spPr bwMode="auto">
          <a:xfrm>
            <a:off x="1262446" y="2060848"/>
            <a:ext cx="6608763" cy="3919537"/>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82BFD2F8-85C3-75C3-9C2D-A47FDD0BDCAF}"/>
                  </a:ext>
                </a:extLst>
              </p14:cNvPr>
              <p14:cNvContentPartPr/>
              <p14:nvPr/>
            </p14:nvContentPartPr>
            <p14:xfrm>
              <a:off x="4449557" y="3883183"/>
              <a:ext cx="3240" cy="2160"/>
            </p14:xfrm>
          </p:contentPart>
        </mc:Choice>
        <mc:Fallback xmlns="">
          <p:pic>
            <p:nvPicPr>
              <p:cNvPr id="27" name="Ink 26">
                <a:extLst>
                  <a:ext uri="{FF2B5EF4-FFF2-40B4-BE49-F238E27FC236}">
                    <a16:creationId xmlns:a16="http://schemas.microsoft.com/office/drawing/2014/main" id="{82BFD2F8-85C3-75C3-9C2D-A47FDD0BDCAF}"/>
                  </a:ext>
                </a:extLst>
              </p:cNvPr>
              <p:cNvPicPr/>
              <p:nvPr/>
            </p:nvPicPr>
            <p:blipFill>
              <a:blip r:embed="rId4"/>
              <a:stretch>
                <a:fillRect/>
              </a:stretch>
            </p:blipFill>
            <p:spPr>
              <a:xfrm>
                <a:off x="4443437" y="3877063"/>
                <a:ext cx="15480" cy="14400"/>
              </a:xfrm>
              <a:prstGeom prst="rect">
                <a:avLst/>
              </a:prstGeom>
            </p:spPr>
          </p:pic>
        </mc:Fallback>
      </mc:AlternateContent>
    </p:spTree>
    <p:extLst>
      <p:ext uri="{BB962C8B-B14F-4D97-AF65-F5344CB8AC3E}">
        <p14:creationId xmlns:p14="http://schemas.microsoft.com/office/powerpoint/2010/main" val="9553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7.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8.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rmAutofit/>
      </a:bodyPr>
      <a:lstStyle>
        <a:defPPr>
          <a:defRPr dirty="0" smtClean="0"/>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rmAutofit/>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3753</TotalTime>
  <Words>3188</Words>
  <Application>Microsoft Office PowerPoint</Application>
  <PresentationFormat>On-screen Show (4:3)</PresentationFormat>
  <Paragraphs>242</Paragraphs>
  <Slides>52</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52</vt:i4>
      </vt:variant>
    </vt:vector>
  </HeadingPairs>
  <TitlesOfParts>
    <vt:vector size="61" baseType="lpstr">
      <vt:lpstr>Arial</vt:lpstr>
      <vt:lpstr>Wingdings</vt:lpstr>
      <vt:lpstr>Times New Roman</vt:lpstr>
      <vt:lpstr>Tahoma</vt:lpstr>
      <vt:lpstr>Charcoal</vt:lpstr>
      <vt:lpstr>Calibri</vt:lpstr>
      <vt:lpstr>ＭＳ Ｐゴシック</vt:lpstr>
      <vt:lpstr>Office Theme</vt:lpstr>
      <vt:lpstr>1_Office Theme</vt:lpstr>
      <vt:lpstr>BEN130 Built Environment Economics  Week 5 – Market Equilibrium &amp;  The Free Market System </vt:lpstr>
      <vt:lpstr>Module Content</vt:lpstr>
      <vt:lpstr>1. Market equilibrium</vt:lpstr>
      <vt:lpstr>Markets and equilibrium</vt:lpstr>
      <vt:lpstr>Markets and equilibrium</vt:lpstr>
      <vt:lpstr>Equilibrium in a Free Market</vt:lpstr>
      <vt:lpstr>Price mechanism in the Free Market</vt:lpstr>
      <vt:lpstr>Porter’s Five Forces</vt:lpstr>
      <vt:lpstr>Shortage</vt:lpstr>
      <vt:lpstr>Surplus</vt:lpstr>
      <vt:lpstr>Example of Equilibrium</vt:lpstr>
      <vt:lpstr>Example of Equilibrium</vt:lpstr>
      <vt:lpstr>Effect of Increase in Demand</vt:lpstr>
      <vt:lpstr>Increase in Demand</vt:lpstr>
      <vt:lpstr>Fall in Demand</vt:lpstr>
      <vt:lpstr>Fall in Demand</vt:lpstr>
      <vt:lpstr>A Change in Supply</vt:lpstr>
      <vt:lpstr>Increase in Supply</vt:lpstr>
      <vt:lpstr>Growing Supply in the ‘Real World’</vt:lpstr>
      <vt:lpstr>Decrease in Supply</vt:lpstr>
      <vt:lpstr>Summary</vt:lpstr>
      <vt:lpstr>Effect of indirect taxes &amp; subsidies</vt:lpstr>
      <vt:lpstr>Effect of indirect tax</vt:lpstr>
      <vt:lpstr>The effect of a per unit indirect tax being imposed</vt:lpstr>
      <vt:lpstr>The effect of a percentage indirect tax being imposed</vt:lpstr>
      <vt:lpstr>The incidence of indirect tax on producers and consumers</vt:lpstr>
      <vt:lpstr>The incidence of an indirect tax</vt:lpstr>
      <vt:lpstr>The effect of a subsidy</vt:lpstr>
      <vt:lpstr>2. The Free Market System</vt:lpstr>
      <vt:lpstr>Advantages of the  free market system  </vt:lpstr>
      <vt:lpstr>Advantages of the free market system</vt:lpstr>
      <vt:lpstr>Consumer surplus</vt:lpstr>
      <vt:lpstr>Producer surplus</vt:lpstr>
      <vt:lpstr>Examples </vt:lpstr>
      <vt:lpstr>Consumer Surplus</vt:lpstr>
      <vt:lpstr>Total Consumer Surplus</vt:lpstr>
      <vt:lpstr>Producer Surplus</vt:lpstr>
      <vt:lpstr>Producer Surplus</vt:lpstr>
      <vt:lpstr>Maximising Social Welfare</vt:lpstr>
      <vt:lpstr>The free market may maximise social welfare</vt:lpstr>
      <vt:lpstr>The free market may  maximise social welfare</vt:lpstr>
      <vt:lpstr>Disadvantages of the  market system</vt:lpstr>
      <vt:lpstr>Monopoly power</vt:lpstr>
      <vt:lpstr>Monopoly power</vt:lpstr>
      <vt:lpstr>Externalities</vt:lpstr>
      <vt:lpstr>Positive externality</vt:lpstr>
      <vt:lpstr>Negative Externality</vt:lpstr>
      <vt:lpstr>Negative externality</vt:lpstr>
      <vt:lpstr>Merit Goods</vt:lpstr>
      <vt:lpstr>Public Goods</vt:lpstr>
      <vt:lpstr>Income Inequality</vt:lpstr>
      <vt:lpstr>BEN130 Built Environment Economics  Week 5 – Market Equilibrium &amp;  The Free Market System </vt:lpstr>
    </vt:vector>
  </TitlesOfParts>
  <Company>AV Browne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Dunne</dc:creator>
  <cp:lastModifiedBy>Smyth, Colin</cp:lastModifiedBy>
  <cp:revision>160</cp:revision>
  <cp:lastPrinted>2015-02-18T10:29:52Z</cp:lastPrinted>
  <dcterms:created xsi:type="dcterms:W3CDTF">2014-09-11T16:30:39Z</dcterms:created>
  <dcterms:modified xsi:type="dcterms:W3CDTF">2024-02-29T10:21:43Z</dcterms:modified>
</cp:coreProperties>
</file>